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413" r:id="rId3"/>
    <p:sldId id="412" r:id="rId5"/>
    <p:sldId id="416" r:id="rId6"/>
    <p:sldId id="419" r:id="rId7"/>
    <p:sldId id="420" r:id="rId8"/>
    <p:sldId id="429" r:id="rId9"/>
    <p:sldId id="422" r:id="rId10"/>
    <p:sldId id="433" r:id="rId11"/>
    <p:sldId id="434" r:id="rId12"/>
    <p:sldId id="430" r:id="rId13"/>
    <p:sldId id="423" r:id="rId14"/>
    <p:sldId id="424" r:id="rId15"/>
    <p:sldId id="425" r:id="rId16"/>
    <p:sldId id="431" r:id="rId17"/>
    <p:sldId id="426" r:id="rId18"/>
    <p:sldId id="427" r:id="rId19"/>
    <p:sldId id="41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3A27"/>
    <a:srgbClr val="16AA1E"/>
    <a:srgbClr val="FFCA12"/>
    <a:srgbClr val="EBB141"/>
    <a:srgbClr val="E9A543"/>
    <a:srgbClr val="EAA94C"/>
    <a:srgbClr val="E79F37"/>
    <a:srgbClr val="F0A02E"/>
    <a:srgbClr val="F1AB3D"/>
    <a:srgbClr val="F2B4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7" d="100"/>
          <a:sy n="77" d="100"/>
        </p:scale>
        <p:origin x="84" y="560"/>
      </p:cViewPr>
      <p:guideLst>
        <p:guide orient="horz" pos="216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卡通</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小学防疫工作</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防疫计划方案</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学生疫情防范</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学校疫情管理方案</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小学疫情防护</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学校管理方案</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黄色卡通风格</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疫情防护</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黄色</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小学新型冠状病毒疫情防控工作方案</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防控工作计划汇报</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防疫工作 </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工作计划 </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校园防疫</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校园线上教学方案</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小学校园防疫工作计划</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tags" Target="../tags/tag63.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0.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89.xml"/><Relationship Id="rId2" Type="http://schemas.openxmlformats.org/officeDocument/2006/relationships/image" Target="../media/image1.png"/><Relationship Id="rId10" Type="http://schemas.openxmlformats.org/officeDocument/2006/relationships/notesSlide" Target="../notesSlides/notesSlide10.xml"/><Relationship Id="rId1" Type="http://schemas.openxmlformats.org/officeDocument/2006/relationships/tags" Target="../tags/tag88.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3.xml"/><Relationship Id="rId7" Type="http://schemas.openxmlformats.org/officeDocument/2006/relationships/image" Target="../media/image25.png"/><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4.png"/><Relationship Id="rId3" Type="http://schemas.openxmlformats.org/officeDocument/2006/relationships/tags" Target="../tags/tag92.xml"/><Relationship Id="rId2" Type="http://schemas.openxmlformats.org/officeDocument/2006/relationships/image" Target="../media/image1.png"/><Relationship Id="rId10" Type="http://schemas.openxmlformats.org/officeDocument/2006/relationships/notesSlide" Target="../notesSlides/notesSlide11.xml"/><Relationship Id="rId1" Type="http://schemas.openxmlformats.org/officeDocument/2006/relationships/tags" Target="../tags/tag91.xml"/></Relationships>
</file>

<file path=ppt/slides/_rels/slide12.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image" Target="../media/image26.png"/><Relationship Id="rId7"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tags" Target="../tags/tag95.xml"/><Relationship Id="rId2" Type="http://schemas.openxmlformats.org/officeDocument/2006/relationships/image" Target="../media/image1.png"/><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tags" Target="../tags/tag94.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99.xml"/><Relationship Id="rId7" Type="http://schemas.openxmlformats.org/officeDocument/2006/relationships/image" Target="../media/image14.png"/><Relationship Id="rId6" Type="http://schemas.openxmlformats.org/officeDocument/2006/relationships/image" Target="../media/image12.png"/><Relationship Id="rId5" Type="http://schemas.openxmlformats.org/officeDocument/2006/relationships/image" Target="../media/image25.png"/><Relationship Id="rId4" Type="http://schemas.openxmlformats.org/officeDocument/2006/relationships/image" Target="../media/image27.png"/><Relationship Id="rId3" Type="http://schemas.openxmlformats.org/officeDocument/2006/relationships/tags" Target="../tags/tag98.xml"/><Relationship Id="rId2" Type="http://schemas.openxmlformats.org/officeDocument/2006/relationships/image" Target="../media/image1.png"/><Relationship Id="rId10" Type="http://schemas.openxmlformats.org/officeDocument/2006/relationships/notesSlide" Target="../notesSlides/notesSlide13.xml"/><Relationship Id="rId1" Type="http://schemas.openxmlformats.org/officeDocument/2006/relationships/tags" Target="../tags/tag97.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tags" Target="../tags/tag102.xml"/><Relationship Id="rId4" Type="http://schemas.openxmlformats.org/officeDocument/2006/relationships/image" Target="../media/image17.png"/><Relationship Id="rId3" Type="http://schemas.openxmlformats.org/officeDocument/2006/relationships/tags" Target="../tags/tag101.xml"/><Relationship Id="rId2" Type="http://schemas.openxmlformats.org/officeDocument/2006/relationships/image" Target="../media/image1.png"/><Relationship Id="rId1" Type="http://schemas.openxmlformats.org/officeDocument/2006/relationships/tags" Target="../tags/tag100.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tags" Target="../tags/tag105.xml"/><Relationship Id="rId4" Type="http://schemas.openxmlformats.org/officeDocument/2006/relationships/image" Target="../media/image28.png"/><Relationship Id="rId3" Type="http://schemas.openxmlformats.org/officeDocument/2006/relationships/tags" Target="../tags/tag104.xml"/><Relationship Id="rId2" Type="http://schemas.openxmlformats.org/officeDocument/2006/relationships/image" Target="../media/image1.png"/><Relationship Id="rId1" Type="http://schemas.openxmlformats.org/officeDocument/2006/relationships/tags" Target="../tags/tag103.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2.xml"/><Relationship Id="rId7" Type="http://schemas.openxmlformats.org/officeDocument/2006/relationships/tags" Target="../tags/tag108.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25.png"/><Relationship Id="rId3" Type="http://schemas.openxmlformats.org/officeDocument/2006/relationships/tags" Target="../tags/tag107.xml"/><Relationship Id="rId2" Type="http://schemas.openxmlformats.org/officeDocument/2006/relationships/image" Target="../media/image1.png"/><Relationship Id="rId1" Type="http://schemas.openxmlformats.org/officeDocument/2006/relationships/tags" Target="../tags/tag106.xml"/></Relationships>
</file>

<file path=ppt/slides/_rels/slide1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3" Type="http://schemas.openxmlformats.org/officeDocument/2006/relationships/notesSlide" Target="../notesSlides/notesSlide17.xml"/><Relationship Id="rId12" Type="http://schemas.openxmlformats.org/officeDocument/2006/relationships/slideLayout" Target="../slideLayouts/slideLayout1.xml"/><Relationship Id="rId11" Type="http://schemas.openxmlformats.org/officeDocument/2006/relationships/tags" Target="../tags/tag109.xml"/><Relationship Id="rId10" Type="http://schemas.openxmlformats.org/officeDocument/2006/relationships/image" Target="../media/image10.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6.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 Id="rId3" Type="http://schemas.openxmlformats.org/officeDocument/2006/relationships/tags" Target="../tags/tag65.xml"/><Relationship Id="rId2" Type="http://schemas.openxmlformats.org/officeDocument/2006/relationships/image" Target="../media/image1.png"/><Relationship Id="rId10" Type="http://schemas.openxmlformats.org/officeDocument/2006/relationships/notesSlide" Target="../notesSlides/notesSlide2.xml"/><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9.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68.xml"/><Relationship Id="rId2" Type="http://schemas.openxmlformats.org/officeDocument/2006/relationships/image" Target="../media/image1.png"/><Relationship Id="rId10" Type="http://schemas.openxmlformats.org/officeDocument/2006/relationships/notesSlide" Target="../notesSlides/notesSlide3.xml"/><Relationship Id="rId1" Type="http://schemas.openxmlformats.org/officeDocument/2006/relationships/tags" Target="../tags/tag67.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2.xml"/><Relationship Id="rId7" Type="http://schemas.openxmlformats.org/officeDocument/2006/relationships/image" Target="../media/image7.png"/><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71.xml"/><Relationship Id="rId2" Type="http://schemas.openxmlformats.org/officeDocument/2006/relationships/image" Target="../media/image1.png"/><Relationship Id="rId10" Type="http://schemas.openxmlformats.org/officeDocument/2006/relationships/notesSlide" Target="../notesSlides/notesSlide4.xml"/><Relationship Id="rId1" Type="http://schemas.openxmlformats.org/officeDocument/2006/relationships/tags" Target="../tags/tag70.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5.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4.png"/><Relationship Id="rId3" Type="http://schemas.openxmlformats.org/officeDocument/2006/relationships/tags" Target="../tags/tag74.xml"/><Relationship Id="rId2" Type="http://schemas.openxmlformats.org/officeDocument/2006/relationships/image" Target="../media/image1.png"/><Relationship Id="rId10" Type="http://schemas.openxmlformats.org/officeDocument/2006/relationships/notesSlide" Target="../notesSlides/notesSlide5.xml"/><Relationship Id="rId1" Type="http://schemas.openxmlformats.org/officeDocument/2006/relationships/tags" Target="../tags/tag73.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8.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77.xml"/><Relationship Id="rId2" Type="http://schemas.openxmlformats.org/officeDocument/2006/relationships/image" Target="../media/image1.png"/><Relationship Id="rId10" Type="http://schemas.openxmlformats.org/officeDocument/2006/relationships/notesSlide" Target="../notesSlides/notesSlide6.xml"/><Relationship Id="rId1" Type="http://schemas.openxmlformats.org/officeDocument/2006/relationships/tags" Target="../tags/tag76.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1.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tags" Target="../tags/tag80.xml"/><Relationship Id="rId2" Type="http://schemas.openxmlformats.org/officeDocument/2006/relationships/image" Target="../media/image1.png"/><Relationship Id="rId10" Type="http://schemas.openxmlformats.org/officeDocument/2006/relationships/notesSlide" Target="../notesSlides/notesSlide7.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tags" Target="../tags/tag8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3" Type="http://schemas.openxmlformats.org/officeDocument/2006/relationships/tags" Target="../tags/tag83.xml"/><Relationship Id="rId2" Type="http://schemas.openxmlformats.org/officeDocument/2006/relationships/image" Target="../media/image1.png"/><Relationship Id="rId1" Type="http://schemas.openxmlformats.org/officeDocument/2006/relationships/tags" Target="../tags/tag82.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87.xml"/><Relationship Id="rId4" Type="http://schemas.openxmlformats.org/officeDocument/2006/relationships/image" Target="../media/image23.png"/><Relationship Id="rId3" Type="http://schemas.openxmlformats.org/officeDocument/2006/relationships/tags" Target="../tags/tag86.xml"/><Relationship Id="rId2" Type="http://schemas.openxmlformats.org/officeDocument/2006/relationships/image" Target="../media/image1.png"/><Relationship Id="rId1" Type="http://schemas.openxmlformats.org/officeDocument/2006/relationships/tags" Target="../tags/tag8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
        <p:cNvGrpSpPr/>
        <p:nvPr/>
      </p:nvGrpSpPr>
      <p:grpSpPr>
        <a:xfrm>
          <a:off x="0" y="0"/>
          <a:ext cx="0" cy="0"/>
          <a:chOff x="0" y="0"/>
          <a:chExt cx="0" cy="0"/>
        </a:xfrm>
      </p:grpSpPr>
      <p:sp>
        <p:nvSpPr>
          <p:cNvPr id="43" name="椭圆 42"/>
          <p:cNvSpPr/>
          <p:nvPr/>
        </p:nvSpPr>
        <p:spPr>
          <a:xfrm>
            <a:off x="-30480" y="6132195"/>
            <a:ext cx="12222480" cy="118364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nvPicPr>
          <p:blipFill>
            <a:blip r:embed="rId1"/>
            <a:stretch>
              <a:fillRect/>
            </a:stretch>
          </p:blipFill>
          <p:spPr>
            <a:xfrm>
              <a:off x="0" y="0"/>
              <a:ext cx="10792" cy="10778"/>
            </a:xfrm>
            <a:prstGeom prst="rect">
              <a:avLst/>
            </a:prstGeom>
          </p:spPr>
        </p:pic>
        <p:pic>
          <p:nvPicPr>
            <p:cNvPr id="13" name="图片 12" descr="121121e"/>
            <p:cNvPicPr>
              <a:picLocks noChangeAspect="1"/>
            </p:cNvPicPr>
            <p:nvPr/>
          </p:nvPicPr>
          <p:blipFill>
            <a:blip r:embed="rId1"/>
            <a:srcRect r="21794"/>
            <a:stretch>
              <a:fillRect/>
            </a:stretch>
          </p:blipFill>
          <p:spPr>
            <a:xfrm>
              <a:off x="10792" y="0"/>
              <a:ext cx="8440" cy="10778"/>
            </a:xfrm>
            <a:prstGeom prst="rect">
              <a:avLst/>
            </a:prstGeom>
          </p:spPr>
        </p:pic>
      </p:grpSp>
      <p:grpSp>
        <p:nvGrpSpPr>
          <p:cNvPr id="2" name="组合 1"/>
          <p:cNvGrpSpPr/>
          <p:nvPr/>
        </p:nvGrpSpPr>
        <p:grpSpPr>
          <a:xfrm>
            <a:off x="786130" y="340995"/>
            <a:ext cx="10393680" cy="6517005"/>
            <a:chOff x="1238" y="537"/>
            <a:chExt cx="16368" cy="10263"/>
          </a:xfrm>
        </p:grpSpPr>
        <p:pic>
          <p:nvPicPr>
            <p:cNvPr id="5" name="图片 4" descr="191209黑板小男孩"/>
            <p:cNvPicPr>
              <a:picLocks noChangeAspect="1"/>
            </p:cNvPicPr>
            <p:nvPr/>
          </p:nvPicPr>
          <p:blipFill>
            <a:blip r:embed="rId2"/>
            <a:srcRect l="13738" t="16000" r="25456" b="2429"/>
            <a:stretch>
              <a:fillRect/>
            </a:stretch>
          </p:blipFill>
          <p:spPr>
            <a:xfrm>
              <a:off x="11767" y="5884"/>
              <a:ext cx="5183" cy="4916"/>
            </a:xfrm>
            <a:prstGeom prst="rect">
              <a:avLst/>
            </a:prstGeom>
          </p:spPr>
        </p:pic>
        <p:grpSp>
          <p:nvGrpSpPr>
            <p:cNvPr id="4" name="组合 3"/>
            <p:cNvGrpSpPr/>
            <p:nvPr/>
          </p:nvGrpSpPr>
          <p:grpSpPr>
            <a:xfrm>
              <a:off x="2702" y="5952"/>
              <a:ext cx="7694" cy="727"/>
              <a:chOff x="3707" y="5775"/>
              <a:chExt cx="7694" cy="727"/>
            </a:xfrm>
          </p:grpSpPr>
          <p:grpSp>
            <p:nvGrpSpPr>
              <p:cNvPr id="18" name="组合 17"/>
              <p:cNvGrpSpPr/>
              <p:nvPr/>
            </p:nvGrpSpPr>
            <p:grpSpPr>
              <a:xfrm>
                <a:off x="3707" y="5776"/>
                <a:ext cx="2812" cy="726"/>
                <a:chOff x="1384" y="4488"/>
                <a:chExt cx="2812" cy="726"/>
              </a:xfrm>
            </p:grpSpPr>
            <p:sp>
              <p:nvSpPr>
                <p:cNvPr id="11" name="圆角矩形 10"/>
                <p:cNvSpPr/>
                <p:nvPr/>
              </p:nvSpPr>
              <p:spPr>
                <a:xfrm>
                  <a:off x="1384" y="4488"/>
                  <a:ext cx="2812" cy="726"/>
                </a:xfrm>
                <a:prstGeom prst="roundRect">
                  <a:avLst>
                    <a:gd name="adj" fmla="val 50000"/>
                  </a:avLst>
                </a:prstGeom>
                <a:solidFill>
                  <a:srgbClr val="EF3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89" y="4489"/>
                  <a:ext cx="2402" cy="725"/>
                </a:xfrm>
                <a:prstGeom prst="rect">
                  <a:avLst/>
                </a:prstGeom>
                <a:noFill/>
              </p:spPr>
              <p:txBody>
                <a:bodyPr wrap="square" rtlCol="0">
                  <a:spAutoFit/>
                </a:bodyPr>
                <a:lstStyle/>
                <a:p>
                  <a:pPr algn="dist"/>
                  <a:r>
                    <a:rPr lang="zh-CN" altLang="en-US" sz="2400">
                      <a:solidFill>
                        <a:schemeClr val="bg1"/>
                      </a:solidFill>
                      <a:latin typeface="+mj-lt"/>
                      <a:ea typeface="黑体" panose="02010609060101010101" charset="-122"/>
                      <a:cs typeface="+mj-lt"/>
                    </a:rPr>
                    <a:t>XXX</a:t>
                  </a:r>
                  <a:r>
                    <a:rPr lang="zh-CN" altLang="en-US" sz="2400">
                      <a:solidFill>
                        <a:schemeClr val="bg1"/>
                      </a:solidFill>
                      <a:latin typeface="幼圆" panose="02010509060101010101" charset="-122"/>
                      <a:ea typeface="幼圆" panose="02010509060101010101" charset="-122"/>
                      <a:cs typeface="黑体" panose="02010609060101010101" charset="-122"/>
                    </a:rPr>
                    <a:t>学校</a:t>
                  </a:r>
                  <a:endParaRPr lang="zh-CN" altLang="en-US" sz="2400">
                    <a:solidFill>
                      <a:schemeClr val="bg1"/>
                    </a:solidFill>
                    <a:latin typeface="幼圆" panose="02010509060101010101" charset="-122"/>
                    <a:ea typeface="幼圆" panose="02010509060101010101" charset="-122"/>
                    <a:cs typeface="黑体" panose="02010609060101010101" charset="-122"/>
                  </a:endParaRPr>
                </a:p>
              </p:txBody>
            </p:sp>
          </p:grpSp>
          <p:grpSp>
            <p:nvGrpSpPr>
              <p:cNvPr id="17" name="组合 16"/>
              <p:cNvGrpSpPr/>
              <p:nvPr/>
            </p:nvGrpSpPr>
            <p:grpSpPr>
              <a:xfrm>
                <a:off x="7118" y="5775"/>
                <a:ext cx="4283" cy="726"/>
                <a:chOff x="4547" y="4488"/>
                <a:chExt cx="4283" cy="726"/>
              </a:xfrm>
            </p:grpSpPr>
            <p:sp>
              <p:nvSpPr>
                <p:cNvPr id="16" name="圆角矩形 15"/>
                <p:cNvSpPr/>
                <p:nvPr/>
              </p:nvSpPr>
              <p:spPr>
                <a:xfrm>
                  <a:off x="4547" y="4488"/>
                  <a:ext cx="4283" cy="726"/>
                </a:xfrm>
                <a:prstGeom prst="roundRect">
                  <a:avLst>
                    <a:gd name="adj" fmla="val 50000"/>
                  </a:avLst>
                </a:prstGeom>
                <a:solidFill>
                  <a:srgbClr val="078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05" y="4489"/>
                  <a:ext cx="3767" cy="725"/>
                </a:xfrm>
                <a:prstGeom prst="rect">
                  <a:avLst/>
                </a:prstGeom>
                <a:noFill/>
              </p:spPr>
              <p:txBody>
                <a:bodyPr wrap="square" rtlCol="0">
                  <a:spAutoFit/>
                </a:bodyPr>
                <a:lstStyle/>
                <a:p>
                  <a:pPr algn="dist"/>
                  <a:r>
                    <a:rPr lang="zh-CN" altLang="en-US" sz="2400">
                      <a:solidFill>
                        <a:schemeClr val="bg1"/>
                      </a:solidFill>
                      <a:ea typeface="黑体" panose="02010609060101010101" charset="-122"/>
                    </a:rPr>
                    <a:t>20XX</a:t>
                  </a:r>
                  <a:r>
                    <a:rPr lang="zh-CN" altLang="en-US" sz="2400">
                      <a:solidFill>
                        <a:schemeClr val="bg1"/>
                      </a:solidFill>
                      <a:latin typeface="幼圆" panose="02010509060101010101" charset="-122"/>
                      <a:ea typeface="幼圆" panose="02010509060101010101" charset="-122"/>
                    </a:rPr>
                    <a:t>年</a:t>
                  </a:r>
                  <a:r>
                    <a:rPr lang="zh-CN" altLang="en-US" sz="2400">
                      <a:solidFill>
                        <a:schemeClr val="bg1"/>
                      </a:solidFill>
                      <a:ea typeface="黑体" panose="02010609060101010101" charset="-122"/>
                    </a:rPr>
                    <a:t>X</a:t>
                  </a:r>
                  <a:r>
                    <a:rPr lang="zh-CN" altLang="en-US" sz="2400">
                      <a:solidFill>
                        <a:schemeClr val="bg1"/>
                      </a:solidFill>
                      <a:latin typeface="幼圆" panose="02010509060101010101" charset="-122"/>
                      <a:ea typeface="幼圆" panose="02010509060101010101" charset="-122"/>
                    </a:rPr>
                    <a:t>月</a:t>
                  </a:r>
                  <a:r>
                    <a:rPr lang="zh-CN" altLang="en-US" sz="2400">
                      <a:solidFill>
                        <a:schemeClr val="bg1"/>
                      </a:solidFill>
                      <a:ea typeface="黑体" panose="02010609060101010101" charset="-122"/>
                    </a:rPr>
                    <a:t>X</a:t>
                  </a:r>
                  <a:r>
                    <a:rPr lang="zh-CN" altLang="en-US" sz="2400">
                      <a:solidFill>
                        <a:schemeClr val="bg1"/>
                      </a:solidFill>
                      <a:latin typeface="幼圆" panose="02010509060101010101" charset="-122"/>
                      <a:ea typeface="幼圆" panose="02010509060101010101" charset="-122"/>
                    </a:rPr>
                    <a:t>日</a:t>
                  </a:r>
                  <a:endParaRPr lang="zh-CN" altLang="en-US" sz="2400">
                    <a:solidFill>
                      <a:schemeClr val="bg1"/>
                    </a:solidFill>
                    <a:ea typeface="黑体" panose="02010609060101010101" charset="-122"/>
                  </a:endParaRPr>
                </a:p>
              </p:txBody>
            </p:sp>
          </p:grpSp>
        </p:grpSp>
        <p:grpSp>
          <p:nvGrpSpPr>
            <p:cNvPr id="25" name="组合 24"/>
            <p:cNvGrpSpPr/>
            <p:nvPr/>
          </p:nvGrpSpPr>
          <p:grpSpPr>
            <a:xfrm>
              <a:off x="2081" y="1224"/>
              <a:ext cx="15038" cy="4095"/>
              <a:chOff x="2081" y="1098"/>
              <a:chExt cx="15038" cy="4095"/>
            </a:xfrm>
          </p:grpSpPr>
          <p:grpSp>
            <p:nvGrpSpPr>
              <p:cNvPr id="28" name="组合 27"/>
              <p:cNvGrpSpPr/>
              <p:nvPr/>
            </p:nvGrpSpPr>
            <p:grpSpPr>
              <a:xfrm>
                <a:off x="2081" y="1098"/>
                <a:ext cx="15038" cy="3843"/>
                <a:chOff x="2081" y="1072"/>
                <a:chExt cx="15038" cy="3843"/>
              </a:xfrm>
            </p:grpSpPr>
            <p:sp>
              <p:nvSpPr>
                <p:cNvPr id="22" name="圆角矩形 21"/>
                <p:cNvSpPr/>
                <p:nvPr/>
              </p:nvSpPr>
              <p:spPr>
                <a:xfrm>
                  <a:off x="2081" y="1072"/>
                  <a:ext cx="15038" cy="3843"/>
                </a:xfrm>
                <a:prstGeom prst="roundRect">
                  <a:avLst>
                    <a:gd name="adj" fmla="val 27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724" y="1659"/>
                  <a:ext cx="11752" cy="2753"/>
                  <a:chOff x="97" y="1488"/>
                  <a:chExt cx="10881" cy="2753"/>
                </a:xfrm>
                <a:noFill/>
              </p:grpSpPr>
              <p:sp>
                <p:nvSpPr>
                  <p:cNvPr id="9" name="文本框 8"/>
                  <p:cNvSpPr txBox="1"/>
                  <p:nvPr/>
                </p:nvSpPr>
                <p:spPr>
                  <a:xfrm>
                    <a:off x="97" y="1488"/>
                    <a:ext cx="10881" cy="1423"/>
                  </a:xfrm>
                  <a:prstGeom prst="rect">
                    <a:avLst/>
                  </a:prstGeom>
                  <a:grpFill/>
                </p:spPr>
                <p:txBody>
                  <a:bodyPr wrap="square" rtlCol="0">
                    <a:spAutoFit/>
                  </a:bodyPr>
                  <a:lstStyle/>
                  <a:p>
                    <a:pPr algn="dist">
                      <a:lnSpc>
                        <a:spcPct val="110000"/>
                      </a:lnSpc>
                    </a:pPr>
                    <a:r>
                      <a:rPr lang="zh-CN" altLang="en-US" sz="4800" b="1">
                        <a:ln w="9525">
                          <a:noFill/>
                        </a:ln>
                        <a:solidFill>
                          <a:srgbClr val="CD3A27"/>
                        </a:solidFill>
                        <a:latin typeface="黑体" panose="02010609060101010101" charset="-122"/>
                        <a:ea typeface="黑体" panose="02010609060101010101" charset="-122"/>
                      </a:rPr>
                      <a:t>小学新型冠状病毒肺炎</a:t>
                    </a:r>
                    <a:endParaRPr lang="zh-CN" altLang="en-US" sz="4800" b="1">
                      <a:ln w="9525">
                        <a:noFill/>
                      </a:ln>
                      <a:solidFill>
                        <a:srgbClr val="CD3A27"/>
                      </a:solidFill>
                      <a:latin typeface="黑体" panose="02010609060101010101" charset="-122"/>
                      <a:ea typeface="黑体" panose="02010609060101010101" charset="-122"/>
                    </a:endParaRPr>
                  </a:p>
                </p:txBody>
              </p:sp>
              <p:sp>
                <p:nvSpPr>
                  <p:cNvPr id="3" name="文本框 2"/>
                  <p:cNvSpPr txBox="1"/>
                  <p:nvPr/>
                </p:nvSpPr>
                <p:spPr>
                  <a:xfrm>
                    <a:off x="1500" y="2818"/>
                    <a:ext cx="8075" cy="1423"/>
                  </a:xfrm>
                  <a:prstGeom prst="rect">
                    <a:avLst/>
                  </a:prstGeom>
                  <a:grpFill/>
                </p:spPr>
                <p:txBody>
                  <a:bodyPr wrap="square" rtlCol="0">
                    <a:spAutoFit/>
                  </a:bodyPr>
                  <a:lstStyle/>
                  <a:p>
                    <a:pPr algn="dist">
                      <a:lnSpc>
                        <a:spcPct val="110000"/>
                      </a:lnSpc>
                    </a:pPr>
                    <a:r>
                      <a:rPr lang="zh-CN" altLang="en-US" sz="4800" b="1">
                        <a:ln w="9525">
                          <a:noFill/>
                        </a:ln>
                        <a:solidFill>
                          <a:srgbClr val="CD3A27"/>
                        </a:solidFill>
                        <a:latin typeface="黑体" panose="02010609060101010101" charset="-122"/>
                        <a:ea typeface="黑体" panose="02010609060101010101" charset="-122"/>
                        <a:sym typeface="+mn-ea"/>
                      </a:rPr>
                      <a:t>疫情防控工作方案</a:t>
                    </a:r>
                    <a:endParaRPr lang="zh-CN" altLang="en-US" sz="4800" b="1">
                      <a:ln w="9525">
                        <a:noFill/>
                      </a:ln>
                      <a:solidFill>
                        <a:srgbClr val="CD3A27"/>
                      </a:solidFill>
                      <a:latin typeface="黑体" panose="02010609060101010101" charset="-122"/>
                      <a:ea typeface="黑体" panose="02010609060101010101" charset="-122"/>
                      <a:sym typeface="+mn-ea"/>
                    </a:endParaRPr>
                  </a:p>
                </p:txBody>
              </p:sp>
            </p:grpSp>
            <p:sp>
              <p:nvSpPr>
                <p:cNvPr id="10" name="圆角矩形 9"/>
                <p:cNvSpPr/>
                <p:nvPr/>
              </p:nvSpPr>
              <p:spPr>
                <a:xfrm>
                  <a:off x="2251" y="1209"/>
                  <a:ext cx="14699" cy="3570"/>
                </a:xfrm>
                <a:prstGeom prst="roundRect">
                  <a:avLst>
                    <a:gd name="adj" fmla="val 27788"/>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片 28" descr="699pic_065yle_xy_03"/>
              <p:cNvPicPr>
                <a:picLocks noChangeAspect="1"/>
              </p:cNvPicPr>
              <p:nvPr/>
            </p:nvPicPr>
            <p:blipFill>
              <a:blip r:embed="rId3"/>
              <a:stretch>
                <a:fillRect/>
              </a:stretch>
            </p:blipFill>
            <p:spPr>
              <a:xfrm>
                <a:off x="14622" y="3429"/>
                <a:ext cx="1664" cy="1764"/>
              </a:xfrm>
              <a:prstGeom prst="rect">
                <a:avLst/>
              </a:prstGeom>
            </p:spPr>
          </p:pic>
          <p:pic>
            <p:nvPicPr>
              <p:cNvPr id="30" name="图片 29" descr="699pic_065yle_xy_14"/>
              <p:cNvPicPr>
                <a:picLocks noChangeAspect="1"/>
              </p:cNvPicPr>
              <p:nvPr/>
            </p:nvPicPr>
            <p:blipFill>
              <a:blip r:embed="rId4"/>
              <a:stretch>
                <a:fillRect/>
              </a:stretch>
            </p:blipFill>
            <p:spPr>
              <a:xfrm>
                <a:off x="3019" y="3429"/>
                <a:ext cx="1979" cy="1520"/>
              </a:xfrm>
              <a:prstGeom prst="rect">
                <a:avLst/>
              </a:prstGeom>
            </p:spPr>
          </p:pic>
        </p:grpSp>
        <p:pic>
          <p:nvPicPr>
            <p:cNvPr id="40" name="图片 39" descr="2e0b735f98c8462f73fe66895941176c"/>
            <p:cNvPicPr>
              <a:picLocks noChangeAspect="1"/>
            </p:cNvPicPr>
            <p:nvPr/>
          </p:nvPicPr>
          <p:blipFill>
            <a:blip r:embed="rId5"/>
            <a:srcRect l="3788" t="31568" r="2576" b="24699"/>
            <a:stretch>
              <a:fillRect/>
            </a:stretch>
          </p:blipFill>
          <p:spPr>
            <a:xfrm>
              <a:off x="1238" y="891"/>
              <a:ext cx="2522" cy="1178"/>
            </a:xfrm>
            <a:prstGeom prst="rect">
              <a:avLst/>
            </a:prstGeom>
          </p:spPr>
        </p:pic>
        <p:pic>
          <p:nvPicPr>
            <p:cNvPr id="42" name="图片 41" descr="35346"/>
            <p:cNvPicPr>
              <a:picLocks noChangeAspect="1"/>
            </p:cNvPicPr>
            <p:nvPr/>
          </p:nvPicPr>
          <p:blipFill>
            <a:blip r:embed="rId6"/>
            <a:srcRect l="2727" t="6515" r="54545" b="53333"/>
            <a:stretch>
              <a:fillRect/>
            </a:stretch>
          </p:blipFill>
          <p:spPr>
            <a:xfrm>
              <a:off x="15600" y="537"/>
              <a:ext cx="2006" cy="1886"/>
            </a:xfrm>
            <a:prstGeom prst="rect">
              <a:avLst/>
            </a:prstGeom>
          </p:spPr>
        </p:pic>
        <p:grpSp>
          <p:nvGrpSpPr>
            <p:cNvPr id="33" name="组合 32"/>
            <p:cNvGrpSpPr/>
            <p:nvPr/>
          </p:nvGrpSpPr>
          <p:grpSpPr>
            <a:xfrm>
              <a:off x="2660" y="7585"/>
              <a:ext cx="6862" cy="1430"/>
              <a:chOff x="2460" y="7536"/>
              <a:chExt cx="8100" cy="1688"/>
            </a:xfrm>
          </p:grpSpPr>
          <p:pic>
            <p:nvPicPr>
              <p:cNvPr id="46" name="图片 45" descr="0 (72)"/>
              <p:cNvPicPr>
                <a:picLocks noChangeAspect="1"/>
              </p:cNvPicPr>
              <p:nvPr/>
            </p:nvPicPr>
            <p:blipFill>
              <a:blip r:embed="rId7"/>
              <a:stretch>
                <a:fillRect/>
              </a:stretch>
            </p:blipFill>
            <p:spPr>
              <a:xfrm>
                <a:off x="2460" y="7614"/>
                <a:ext cx="1439" cy="1531"/>
              </a:xfrm>
              <a:prstGeom prst="rect">
                <a:avLst/>
              </a:prstGeom>
            </p:spPr>
          </p:pic>
          <p:pic>
            <p:nvPicPr>
              <p:cNvPr id="20" name="图片 19" descr="0 (74)"/>
              <p:cNvPicPr>
                <a:picLocks noChangeAspect="1"/>
              </p:cNvPicPr>
              <p:nvPr/>
            </p:nvPicPr>
            <p:blipFill>
              <a:blip r:embed="rId8"/>
              <a:stretch>
                <a:fillRect/>
              </a:stretch>
            </p:blipFill>
            <p:spPr>
              <a:xfrm>
                <a:off x="4366" y="7536"/>
                <a:ext cx="1572" cy="1688"/>
              </a:xfrm>
              <a:prstGeom prst="rect">
                <a:avLst/>
              </a:prstGeom>
            </p:spPr>
          </p:pic>
          <p:pic>
            <p:nvPicPr>
              <p:cNvPr id="31" name="图片 30" descr="0 (83)"/>
              <p:cNvPicPr>
                <a:picLocks noChangeAspect="1"/>
              </p:cNvPicPr>
              <p:nvPr/>
            </p:nvPicPr>
            <p:blipFill>
              <a:blip r:embed="rId9"/>
              <a:stretch>
                <a:fillRect/>
              </a:stretch>
            </p:blipFill>
            <p:spPr>
              <a:xfrm>
                <a:off x="6405" y="7634"/>
                <a:ext cx="1720" cy="1590"/>
              </a:xfrm>
              <a:prstGeom prst="rect">
                <a:avLst/>
              </a:prstGeom>
            </p:spPr>
          </p:pic>
          <p:pic>
            <p:nvPicPr>
              <p:cNvPr id="32" name="图片 31" descr="54356"/>
              <p:cNvPicPr>
                <a:picLocks noChangeAspect="1"/>
              </p:cNvPicPr>
              <p:nvPr/>
            </p:nvPicPr>
            <p:blipFill>
              <a:blip r:embed="rId10"/>
              <a:stretch>
                <a:fillRect/>
              </a:stretch>
            </p:blipFill>
            <p:spPr>
              <a:xfrm>
                <a:off x="8592" y="7685"/>
                <a:ext cx="1969" cy="1489"/>
              </a:xfrm>
              <a:prstGeom prst="rect">
                <a:avLst/>
              </a:prstGeom>
            </p:spPr>
          </p:pic>
        </p:grpSp>
        <p:pic>
          <p:nvPicPr>
            <p:cNvPr id="34" name="图片 33" descr="0 (83)"/>
            <p:cNvPicPr>
              <a:picLocks noChangeAspect="1"/>
            </p:cNvPicPr>
            <p:nvPr/>
          </p:nvPicPr>
          <p:blipFill>
            <a:blip r:embed="rId9"/>
            <a:stretch>
              <a:fillRect/>
            </a:stretch>
          </p:blipFill>
          <p:spPr>
            <a:xfrm>
              <a:off x="12693" y="6238"/>
              <a:ext cx="1457" cy="1347"/>
            </a:xfrm>
            <a:prstGeom prst="rect">
              <a:avLst/>
            </a:prstGeom>
          </p:spPr>
        </p:pic>
      </p:grpSp>
    </p:spTree>
    <p:custDataLst>
      <p:tags r:id="rId11"/>
    </p:custData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5" name="组合 4"/>
          <p:cNvGrpSpPr/>
          <p:nvPr/>
        </p:nvGrpSpPr>
        <p:grpSpPr>
          <a:xfrm>
            <a:off x="2042160" y="1365885"/>
            <a:ext cx="8107680" cy="4140835"/>
            <a:chOff x="3216" y="2151"/>
            <a:chExt cx="12768" cy="6521"/>
          </a:xfrm>
        </p:grpSpPr>
        <p:sp>
          <p:nvSpPr>
            <p:cNvPr id="43" name="椭圆 42"/>
            <p:cNvSpPr/>
            <p:nvPr/>
          </p:nvSpPr>
          <p:spPr>
            <a:xfrm>
              <a:off x="5138" y="7944"/>
              <a:ext cx="8924" cy="728"/>
            </a:xfrm>
            <a:prstGeom prst="ellipse">
              <a:avLst/>
            </a:prstGeom>
            <a:solidFill>
              <a:srgbClr val="EBB14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216" y="2151"/>
              <a:ext cx="12768" cy="4159"/>
              <a:chOff x="3216" y="2151"/>
              <a:chExt cx="12768" cy="4159"/>
            </a:xfrm>
          </p:grpSpPr>
          <p:grpSp>
            <p:nvGrpSpPr>
              <p:cNvPr id="6" name="组合 5"/>
              <p:cNvGrpSpPr/>
              <p:nvPr/>
            </p:nvGrpSpPr>
            <p:grpSpPr>
              <a:xfrm>
                <a:off x="3216" y="3574"/>
                <a:ext cx="12768" cy="2737"/>
                <a:chOff x="3664" y="2889"/>
                <a:chExt cx="11872" cy="2737"/>
              </a:xfrm>
            </p:grpSpPr>
            <p:sp>
              <p:nvSpPr>
                <p:cNvPr id="22" name="圆角矩形 21"/>
                <p:cNvSpPr/>
                <p:nvPr/>
              </p:nvSpPr>
              <p:spPr>
                <a:xfrm>
                  <a:off x="3664" y="2889"/>
                  <a:ext cx="11872" cy="2737"/>
                </a:xfrm>
                <a:prstGeom prst="roundRect">
                  <a:avLst>
                    <a:gd name="adj" fmla="val 30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071" y="3816"/>
                  <a:ext cx="9062" cy="1452"/>
                </a:xfrm>
                <a:prstGeom prst="rect">
                  <a:avLst/>
                </a:prstGeom>
                <a:noFill/>
              </p:spPr>
              <p:txBody>
                <a:bodyPr wrap="square" rtlCol="0">
                  <a:spAutoFit/>
                </a:bodyPr>
                <a:lstStyle/>
                <a:p>
                  <a:pPr algn="dist"/>
                  <a:r>
                    <a:rPr lang="en-US" altLang="zh-CN" sz="5400">
                      <a:solidFill>
                        <a:srgbClr val="CD3A27"/>
                      </a:solidFill>
                      <a:latin typeface="黑体" panose="02010609060101010101" charset="-122"/>
                      <a:ea typeface="黑体" panose="02010609060101010101" charset="-122"/>
                      <a:cs typeface="黑体" panose="02010609060101010101" charset="-122"/>
                    </a:rPr>
                    <a:t>3</a:t>
                  </a:r>
                  <a:r>
                    <a:rPr lang="zh-CN" altLang="en-US" sz="5400">
                      <a:solidFill>
                        <a:srgbClr val="CD3A27"/>
                      </a:solidFill>
                      <a:latin typeface="黑体" panose="02010609060101010101" charset="-122"/>
                      <a:ea typeface="黑体" panose="02010609060101010101" charset="-122"/>
                      <a:cs typeface="黑体" panose="02010609060101010101" charset="-122"/>
                    </a:rPr>
                    <a:t>、开学后管理措施</a:t>
                  </a:r>
                  <a:endParaRPr lang="zh-CN" altLang="en-US" sz="5400">
                    <a:solidFill>
                      <a:srgbClr val="CD3A27"/>
                    </a:solidFill>
                    <a:latin typeface="黑体" panose="02010609060101010101" charset="-122"/>
                    <a:ea typeface="黑体" panose="02010609060101010101" charset="-122"/>
                    <a:cs typeface="黑体" panose="02010609060101010101" charset="-122"/>
                  </a:endParaRPr>
                </a:p>
              </p:txBody>
            </p:sp>
          </p:grpSp>
          <p:grpSp>
            <p:nvGrpSpPr>
              <p:cNvPr id="2" name="组合 1"/>
              <p:cNvGrpSpPr/>
              <p:nvPr/>
            </p:nvGrpSpPr>
            <p:grpSpPr>
              <a:xfrm>
                <a:off x="6042" y="2151"/>
                <a:ext cx="7571" cy="2233"/>
                <a:chOff x="6042" y="2151"/>
                <a:chExt cx="7571" cy="2233"/>
              </a:xfrm>
            </p:grpSpPr>
            <p:pic>
              <p:nvPicPr>
                <p:cNvPr id="46" name="图片 45" descr="0 (72)"/>
                <p:cNvPicPr>
                  <a:picLocks noChangeAspect="1"/>
                </p:cNvPicPr>
                <p:nvPr/>
              </p:nvPicPr>
              <p:blipFill>
                <a:blip r:embed="rId4"/>
                <a:stretch>
                  <a:fillRect/>
                </a:stretch>
              </p:blipFill>
              <p:spPr>
                <a:xfrm>
                  <a:off x="6042" y="3088"/>
                  <a:ext cx="1219" cy="1297"/>
                </a:xfrm>
                <a:prstGeom prst="rect">
                  <a:avLst/>
                </a:prstGeom>
              </p:spPr>
            </p:pic>
            <p:pic>
              <p:nvPicPr>
                <p:cNvPr id="20" name="图片 19" descr="0 (74)"/>
                <p:cNvPicPr>
                  <a:picLocks noChangeAspect="1"/>
                </p:cNvPicPr>
                <p:nvPr/>
              </p:nvPicPr>
              <p:blipFill>
                <a:blip r:embed="rId5"/>
                <a:stretch>
                  <a:fillRect/>
                </a:stretch>
              </p:blipFill>
              <p:spPr>
                <a:xfrm>
                  <a:off x="7708" y="2151"/>
                  <a:ext cx="1775" cy="1906"/>
                </a:xfrm>
                <a:prstGeom prst="rect">
                  <a:avLst/>
                </a:prstGeom>
              </p:spPr>
            </p:pic>
            <p:pic>
              <p:nvPicPr>
                <p:cNvPr id="31" name="图片 30" descr="0 (83)"/>
                <p:cNvPicPr>
                  <a:picLocks noChangeAspect="1"/>
                </p:cNvPicPr>
                <p:nvPr/>
              </p:nvPicPr>
              <p:blipFill>
                <a:blip r:embed="rId6"/>
                <a:stretch>
                  <a:fillRect/>
                </a:stretch>
              </p:blipFill>
              <p:spPr>
                <a:xfrm>
                  <a:off x="10040" y="2710"/>
                  <a:ext cx="1457" cy="1347"/>
                </a:xfrm>
                <a:prstGeom prst="rect">
                  <a:avLst/>
                </a:prstGeom>
              </p:spPr>
            </p:pic>
            <p:pic>
              <p:nvPicPr>
                <p:cNvPr id="32" name="图片 31" descr="54356"/>
                <p:cNvPicPr>
                  <a:picLocks noChangeAspect="1"/>
                </p:cNvPicPr>
                <p:nvPr/>
              </p:nvPicPr>
              <p:blipFill>
                <a:blip r:embed="rId7"/>
                <a:stretch>
                  <a:fillRect/>
                </a:stretch>
              </p:blipFill>
              <p:spPr>
                <a:xfrm>
                  <a:off x="12017" y="3133"/>
                  <a:ext cx="1596" cy="1207"/>
                </a:xfrm>
                <a:prstGeom prst="rect">
                  <a:avLst/>
                </a:prstGeom>
              </p:spPr>
            </p:pic>
          </p:gr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51" y="686"/>
              <a:ext cx="4100"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返校管理</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6" name="组合 5"/>
          <p:cNvGrpSpPr/>
          <p:nvPr/>
        </p:nvGrpSpPr>
        <p:grpSpPr>
          <a:xfrm>
            <a:off x="-38735" y="1073785"/>
            <a:ext cx="11975465" cy="5164455"/>
            <a:chOff x="-61" y="1691"/>
            <a:chExt cx="18859" cy="8133"/>
          </a:xfrm>
        </p:grpSpPr>
        <p:grpSp>
          <p:nvGrpSpPr>
            <p:cNvPr id="4" name="组合 3"/>
            <p:cNvGrpSpPr/>
            <p:nvPr/>
          </p:nvGrpSpPr>
          <p:grpSpPr>
            <a:xfrm>
              <a:off x="10882" y="4923"/>
              <a:ext cx="7916" cy="4030"/>
              <a:chOff x="11028" y="4057"/>
              <a:chExt cx="7916" cy="4030"/>
            </a:xfrm>
          </p:grpSpPr>
          <p:sp>
            <p:nvSpPr>
              <p:cNvPr id="3" name="椭圆 2"/>
              <p:cNvSpPr/>
              <p:nvPr/>
            </p:nvSpPr>
            <p:spPr>
              <a:xfrm>
                <a:off x="11340" y="6839"/>
                <a:ext cx="7294" cy="96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191113交通安全车2"/>
              <p:cNvPicPr>
                <a:picLocks noChangeAspect="1"/>
              </p:cNvPicPr>
              <p:nvPr/>
            </p:nvPicPr>
            <p:blipFill>
              <a:blip r:embed="rId4"/>
              <a:srcRect l="11300" t="22216" r="9947"/>
              <a:stretch>
                <a:fillRect/>
              </a:stretch>
            </p:blipFill>
            <p:spPr>
              <a:xfrm>
                <a:off x="11028" y="4057"/>
                <a:ext cx="7917" cy="4030"/>
              </a:xfrm>
              <a:prstGeom prst="rect">
                <a:avLst/>
              </a:prstGeom>
            </p:spPr>
          </p:pic>
        </p:grpSp>
        <p:pic>
          <p:nvPicPr>
            <p:cNvPr id="42" name="图片 41" descr="35346"/>
            <p:cNvPicPr>
              <a:picLocks noChangeAspect="1"/>
            </p:cNvPicPr>
            <p:nvPr/>
          </p:nvPicPr>
          <p:blipFill>
            <a:blip r:embed="rId5"/>
            <a:srcRect l="2727" t="6515" r="54545" b="53333"/>
            <a:stretch>
              <a:fillRect/>
            </a:stretch>
          </p:blipFill>
          <p:spPr>
            <a:xfrm>
              <a:off x="16193" y="1691"/>
              <a:ext cx="2295" cy="2158"/>
            </a:xfrm>
            <a:prstGeom prst="rect">
              <a:avLst/>
            </a:prstGeom>
          </p:spPr>
        </p:pic>
        <p:grpSp>
          <p:nvGrpSpPr>
            <p:cNvPr id="10" name="组合 9"/>
            <p:cNvGrpSpPr/>
            <p:nvPr/>
          </p:nvGrpSpPr>
          <p:grpSpPr>
            <a:xfrm>
              <a:off x="-61" y="2629"/>
              <a:ext cx="10046" cy="7000"/>
              <a:chOff x="-181" y="2629"/>
              <a:chExt cx="10046" cy="7000"/>
            </a:xfrm>
          </p:grpSpPr>
          <p:grpSp>
            <p:nvGrpSpPr>
              <p:cNvPr id="9" name="组合 8"/>
              <p:cNvGrpSpPr/>
              <p:nvPr/>
            </p:nvGrpSpPr>
            <p:grpSpPr>
              <a:xfrm>
                <a:off x="557" y="3597"/>
                <a:ext cx="9308" cy="6032"/>
                <a:chOff x="557" y="3597"/>
                <a:chExt cx="9308" cy="6032"/>
              </a:xfrm>
            </p:grpSpPr>
            <p:sp>
              <p:nvSpPr>
                <p:cNvPr id="22" name="圆角矩形 21"/>
                <p:cNvSpPr/>
                <p:nvPr/>
              </p:nvSpPr>
              <p:spPr>
                <a:xfrm>
                  <a:off x="557" y="3597"/>
                  <a:ext cx="9309" cy="6033"/>
                </a:xfrm>
                <a:prstGeom prst="roundRect">
                  <a:avLst>
                    <a:gd name="adj" fmla="val 108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14" y="4274"/>
                  <a:ext cx="8995" cy="4679"/>
                </a:xfrm>
                <a:prstGeom prst="rect">
                  <a:avLst/>
                </a:prstGeom>
                <a:noFill/>
                <a:ln w="9525">
                  <a:noFill/>
                </a:ln>
              </p:spPr>
              <p:txBody>
                <a:bodyPr wrap="square">
                  <a:spAutoFit/>
                </a:bodyPr>
                <a:lstStyle/>
                <a:p>
                  <a:pPr marL="285750" indent="-285750" fontAlgn="auto">
                    <a:lnSpc>
                      <a:spcPct val="130000"/>
                    </a:lnSpc>
                    <a:buFont typeface="Arial" panose="020B0604020202090204" pitchFamily="34" charset="0"/>
                    <a:buChar char="•"/>
                  </a:pPr>
                  <a:r>
                    <a:rPr sz="1600" b="0">
                      <a:solidFill>
                        <a:schemeClr val="tx1"/>
                      </a:solidFill>
                      <a:latin typeface="黑体" panose="02010609060101010101" charset="-122"/>
                      <a:ea typeface="黑体" panose="02010609060101010101" charset="-122"/>
                    </a:rPr>
                    <a:t>乘坐公共交通工具时，全程佩戴口罩。</a:t>
                  </a:r>
                  <a:endParaRPr sz="1600" b="0">
                    <a:solidFill>
                      <a:schemeClr val="tx1"/>
                    </a:solidFill>
                    <a:latin typeface="黑体" panose="02010609060101010101" charset="-122"/>
                    <a:ea typeface="黑体" panose="02010609060101010101" charset="-122"/>
                  </a:endParaRPr>
                </a:p>
                <a:p>
                  <a:pPr marL="285750" indent="-285750" fontAlgn="auto">
                    <a:lnSpc>
                      <a:spcPct val="130000"/>
                    </a:lnSpc>
                    <a:buFont typeface="Arial" panose="020B0604020202090204" pitchFamily="34" charset="0"/>
                    <a:buChar char="•"/>
                  </a:pPr>
                  <a:r>
                    <a:rPr sz="1600" b="0">
                      <a:solidFill>
                        <a:schemeClr val="tx1"/>
                      </a:solidFill>
                      <a:latin typeface="黑体" panose="02010609060101010101" charset="-122"/>
                      <a:ea typeface="黑体" panose="02010609060101010101" charset="-122"/>
                    </a:rPr>
                    <a:t>旅途中做好健康监测，自觉发热时要主动测量体温。若出现可疑症状，应在佩戴口罩的情况下，尽量避免接触其他人员，尽量避免乘坐公共汽车等公用交通工具，并及时就医。就医时，应主动告诉医生疾病流行地区的旅居史，以及发病后接触过什么人，配合医生开展相关调查。妥善保存旅行票据信息，配合可能的相关密切接触者调查。</a:t>
                  </a:r>
                  <a:endParaRPr sz="1600" b="0">
                    <a:solidFill>
                      <a:schemeClr val="tx1"/>
                    </a:solidFill>
                    <a:latin typeface="黑体" panose="02010609060101010101" charset="-122"/>
                    <a:ea typeface="黑体" panose="02010609060101010101" charset="-122"/>
                  </a:endParaRPr>
                </a:p>
                <a:p>
                  <a:pPr marL="285750" indent="-285750" fontAlgn="auto">
                    <a:lnSpc>
                      <a:spcPct val="130000"/>
                    </a:lnSpc>
                    <a:buFont typeface="Arial" panose="020B0604020202090204" pitchFamily="34" charset="0"/>
                    <a:buChar char="•"/>
                  </a:pPr>
                  <a:r>
                    <a:rPr sz="1600" b="0">
                      <a:solidFill>
                        <a:schemeClr val="tx1"/>
                      </a:solidFill>
                      <a:latin typeface="黑体" panose="02010609060101010101" charset="-122"/>
                      <a:ea typeface="黑体" panose="02010609060101010101" charset="-122"/>
                    </a:rPr>
                    <a:t>发现身边出现可疑症状人员，避免与其近距离接触，并及时报告乘务人员。</a:t>
                  </a:r>
                  <a:endParaRPr sz="1600" b="0">
                    <a:solidFill>
                      <a:schemeClr val="tx1"/>
                    </a:solidFill>
                    <a:latin typeface="黑体" panose="02010609060101010101" charset="-122"/>
                    <a:ea typeface="黑体" panose="02010609060101010101" charset="-122"/>
                  </a:endParaRPr>
                </a:p>
              </p:txBody>
            </p:sp>
            <p:sp>
              <p:nvSpPr>
                <p:cNvPr id="19" name="圆角矩形 18"/>
                <p:cNvSpPr/>
                <p:nvPr/>
              </p:nvSpPr>
              <p:spPr>
                <a:xfrm>
                  <a:off x="718" y="3849"/>
                  <a:ext cx="8987" cy="5530"/>
                </a:xfrm>
                <a:prstGeom prst="roundRect">
                  <a:avLst>
                    <a:gd name="adj" fmla="val 12765"/>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0" name="图片 39" descr="2e0b735f98c8462f73fe66895941176c"/>
              <p:cNvPicPr>
                <a:picLocks noChangeAspect="1"/>
              </p:cNvPicPr>
              <p:nvPr/>
            </p:nvPicPr>
            <p:blipFill>
              <a:blip r:embed="rId6"/>
              <a:srcRect l="3788" t="31568" r="2576" b="24699"/>
              <a:stretch>
                <a:fillRect/>
              </a:stretch>
            </p:blipFill>
            <p:spPr>
              <a:xfrm>
                <a:off x="-181" y="2629"/>
                <a:ext cx="3522" cy="1645"/>
              </a:xfrm>
              <a:prstGeom prst="rect">
                <a:avLst/>
              </a:prstGeom>
            </p:spPr>
          </p:pic>
        </p:grpSp>
        <p:pic>
          <p:nvPicPr>
            <p:cNvPr id="11" name="图片 10" descr="体温计"/>
            <p:cNvPicPr>
              <a:picLocks noChangeAspect="1"/>
            </p:cNvPicPr>
            <p:nvPr/>
          </p:nvPicPr>
          <p:blipFill>
            <a:blip r:embed="rId7"/>
            <a:stretch>
              <a:fillRect/>
            </a:stretch>
          </p:blipFill>
          <p:spPr>
            <a:xfrm>
              <a:off x="8258" y="8254"/>
              <a:ext cx="1571" cy="1571"/>
            </a:xfrm>
            <a:prstGeom prst="rect">
              <a:avLst/>
            </a:prstGeom>
          </p:spPr>
        </p:pic>
      </p:grpSp>
    </p:spTree>
    <p:custDataLst>
      <p:tags r:id="rId8"/>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strVal val="#ppt_w*0.70"/>
                                          </p:val>
                                        </p:tav>
                                        <p:tav tm="100000">
                                          <p:val>
                                            <p:strVal val="#ppt_w"/>
                                          </p:val>
                                        </p:tav>
                                      </p:tavLst>
                                    </p:anim>
                                    <p:anim calcmode="lin" valueType="num">
                                      <p:cBhvr>
                                        <p:cTn id="12" dur="1000" fill="hold"/>
                                        <p:tgtEl>
                                          <p:spTgt spid="6"/>
                                        </p:tgtEl>
                                        <p:attrNameLst>
                                          <p:attrName>ppt_h</p:attrName>
                                        </p:attrNameLst>
                                      </p:cBhvr>
                                      <p:tavLst>
                                        <p:tav tm="0">
                                          <p:val>
                                            <p:strVal val="#ppt_h"/>
                                          </p:val>
                                        </p:tav>
                                        <p:tav tm="100000">
                                          <p:val>
                                            <p:strVal val="#ppt_h"/>
                                          </p:val>
                                        </p:tav>
                                      </p:tavLst>
                                    </p:anim>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sp>
        <p:nvSpPr>
          <p:cNvPr id="43" name="椭圆 42"/>
          <p:cNvSpPr/>
          <p:nvPr/>
        </p:nvSpPr>
        <p:spPr>
          <a:xfrm>
            <a:off x="-30480" y="6534785"/>
            <a:ext cx="12222480" cy="60960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350" y="686"/>
              <a:ext cx="4504"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出入校及人员管理</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3" name="组合 2"/>
          <p:cNvGrpSpPr/>
          <p:nvPr/>
        </p:nvGrpSpPr>
        <p:grpSpPr>
          <a:xfrm>
            <a:off x="401955" y="1021715"/>
            <a:ext cx="12221210" cy="5836285"/>
            <a:chOff x="633" y="1609"/>
            <a:chExt cx="19246" cy="9191"/>
          </a:xfrm>
        </p:grpSpPr>
        <p:grpSp>
          <p:nvGrpSpPr>
            <p:cNvPr id="7" name="组合 6"/>
            <p:cNvGrpSpPr/>
            <p:nvPr/>
          </p:nvGrpSpPr>
          <p:grpSpPr>
            <a:xfrm>
              <a:off x="2052" y="2716"/>
              <a:ext cx="15038" cy="6168"/>
              <a:chOff x="2052" y="2716"/>
              <a:chExt cx="15038" cy="6168"/>
            </a:xfrm>
          </p:grpSpPr>
          <p:grpSp>
            <p:nvGrpSpPr>
              <p:cNvPr id="28" name="组合 27"/>
              <p:cNvGrpSpPr/>
              <p:nvPr/>
            </p:nvGrpSpPr>
            <p:grpSpPr>
              <a:xfrm>
                <a:off x="2052" y="2716"/>
                <a:ext cx="15038" cy="6169"/>
                <a:chOff x="2081" y="1072"/>
                <a:chExt cx="15038" cy="3843"/>
              </a:xfrm>
            </p:grpSpPr>
            <p:sp>
              <p:nvSpPr>
                <p:cNvPr id="22" name="圆角矩形 21"/>
                <p:cNvSpPr/>
                <p:nvPr/>
              </p:nvSpPr>
              <p:spPr>
                <a:xfrm>
                  <a:off x="2081" y="1072"/>
                  <a:ext cx="15038" cy="3843"/>
                </a:xfrm>
                <a:prstGeom prst="roundRect">
                  <a:avLst>
                    <a:gd name="adj" fmla="val 27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251" y="1209"/>
                  <a:ext cx="14699" cy="3570"/>
                </a:xfrm>
                <a:prstGeom prst="roundRect">
                  <a:avLst>
                    <a:gd name="adj" fmla="val 27788"/>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897" y="3691"/>
                <a:ext cx="13347" cy="4218"/>
                <a:chOff x="2985" y="3576"/>
                <a:chExt cx="13347" cy="4218"/>
              </a:xfrm>
            </p:grpSpPr>
            <p:sp>
              <p:nvSpPr>
                <p:cNvPr id="100" name="文本框 99"/>
                <p:cNvSpPr txBox="1"/>
                <p:nvPr/>
              </p:nvSpPr>
              <p:spPr>
                <a:xfrm>
                  <a:off x="2985" y="5131"/>
                  <a:ext cx="13347" cy="2663"/>
                </a:xfrm>
                <a:prstGeom prst="rect">
                  <a:avLst/>
                </a:prstGeom>
                <a:noFill/>
                <a:ln w="9525">
                  <a:noFill/>
                </a:ln>
              </p:spPr>
              <p:txBody>
                <a:bodyPr wrap="square">
                  <a:spAutoFit/>
                </a:bodyPr>
                <a:lstStyle/>
                <a:p>
                  <a:pPr marL="285750" indent="-285750">
                    <a:lnSpc>
                      <a:spcPct val="130000"/>
                    </a:lnSpc>
                    <a:buFont typeface="Wingdings" panose="05000000000000000000" charset="0"/>
                    <a:buChar char="Ø"/>
                  </a:pPr>
                  <a:r>
                    <a:rPr sz="1600" b="0">
                      <a:solidFill>
                        <a:schemeClr val="tx1">
                          <a:lumMod val="85000"/>
                          <a:lumOff val="15000"/>
                        </a:schemeClr>
                      </a:solidFill>
                      <a:latin typeface="黑体" panose="02010609060101010101" charset="-122"/>
                      <a:ea typeface="黑体" panose="02010609060101010101" charset="-122"/>
                    </a:rPr>
                    <a:t>服务人员、安保人员、清洁人员要做好摸底登记，若有湖北等地外出史，须居家隔离观察14天。工作时须佩戴口罩，并与他人保持安全距离。食堂采购人员或供货人员须佩戴口罩和一次性橡胶手套，避免直接手触肉禽类生鲜材料，摘手套后及时洗手消毒。保洁人员工作时须佩戴一次性橡胶手套，工作结束后洗手消毒。安保人员须佩戴口罩工作，并认真询问和登记外来人员状况，发现异常情况及时报告。</a:t>
                  </a:r>
                  <a:endParaRPr sz="1600" b="0">
                    <a:solidFill>
                      <a:schemeClr val="tx1">
                        <a:lumMod val="85000"/>
                        <a:lumOff val="15000"/>
                      </a:schemeClr>
                    </a:solidFill>
                    <a:latin typeface="黑体" panose="02010609060101010101" charset="-122"/>
                    <a:ea typeface="黑体" panose="02010609060101010101" charset="-122"/>
                  </a:endParaRPr>
                </a:p>
              </p:txBody>
            </p:sp>
            <p:sp>
              <p:nvSpPr>
                <p:cNvPr id="2" name="文本框 1"/>
                <p:cNvSpPr txBox="1"/>
                <p:nvPr/>
              </p:nvSpPr>
              <p:spPr>
                <a:xfrm>
                  <a:off x="3090" y="3576"/>
                  <a:ext cx="13242" cy="1151"/>
                </a:xfrm>
                <a:prstGeom prst="rect">
                  <a:avLst/>
                </a:prstGeom>
                <a:noFill/>
              </p:spPr>
              <p:txBody>
                <a:bodyPr wrap="square" rtlCol="0" anchor="t">
                  <a:spAutoFit/>
                </a:bodyPr>
                <a:lstStyle/>
                <a:p>
                  <a:pPr marL="285750" indent="-285750">
                    <a:lnSpc>
                      <a:spcPct val="130000"/>
                    </a:lnSpc>
                    <a:buFont typeface="Wingdings" panose="05000000000000000000" charset="0"/>
                    <a:buChar char="Ø"/>
                  </a:pPr>
                  <a:r>
                    <a:rPr sz="1600">
                      <a:solidFill>
                        <a:schemeClr val="tx1">
                          <a:lumMod val="85000"/>
                          <a:lumOff val="15000"/>
                        </a:schemeClr>
                      </a:solidFill>
                      <a:latin typeface="黑体" panose="02010609060101010101" charset="-122"/>
                      <a:ea typeface="黑体" panose="02010609060101010101" charset="-122"/>
                      <a:sym typeface="+mn-ea"/>
                    </a:rPr>
                    <a:t>学校门口醒目位置应设置健康提示牌。严格学校出入管理，进出人员必须监测体温（严格按照体温枪使用说明换算体温）。疫情流行期间，出入学校人员必须规范佩戴口罩。</a:t>
                  </a:r>
                  <a:endParaRPr lang="zh-CN" altLang="en-US" sz="1600">
                    <a:solidFill>
                      <a:schemeClr val="tx1">
                        <a:lumMod val="85000"/>
                        <a:lumOff val="15000"/>
                      </a:schemeClr>
                    </a:solidFill>
                    <a:latin typeface="黑体" panose="02010609060101010101" charset="-122"/>
                    <a:ea typeface="黑体" panose="02010609060101010101" charset="-122"/>
                    <a:sym typeface="+mn-ea"/>
                  </a:endParaRPr>
                </a:p>
              </p:txBody>
            </p:sp>
          </p:grpSp>
        </p:grpSp>
        <p:cxnSp>
          <p:nvCxnSpPr>
            <p:cNvPr id="8" name="直接连接符 7"/>
            <p:cNvCxnSpPr/>
            <p:nvPr/>
          </p:nvCxnSpPr>
          <p:spPr>
            <a:xfrm>
              <a:off x="3446" y="5139"/>
              <a:ext cx="12516" cy="0"/>
            </a:xfrm>
            <a:prstGeom prst="line">
              <a:avLst/>
            </a:prstGeom>
            <a:ln>
              <a:solidFill>
                <a:srgbClr val="CD3A27">
                  <a:alpha val="39000"/>
                </a:srgbClr>
              </a:solidFill>
              <a:prstDash val="sysDot"/>
            </a:ln>
          </p:spPr>
          <p:style>
            <a:lnRef idx="1">
              <a:schemeClr val="accent1"/>
            </a:lnRef>
            <a:fillRef idx="0">
              <a:schemeClr val="accent1"/>
            </a:fillRef>
            <a:effectRef idx="0">
              <a:schemeClr val="accent1"/>
            </a:effectRef>
            <a:fontRef idx="minor">
              <a:schemeClr val="tx1"/>
            </a:fontRef>
          </p:style>
        </p:cxnSp>
        <p:pic>
          <p:nvPicPr>
            <p:cNvPr id="40" name="图片 39" descr="2e0b735f98c8462f73fe66895941176c"/>
            <p:cNvPicPr>
              <a:picLocks noChangeAspect="1"/>
            </p:cNvPicPr>
            <p:nvPr/>
          </p:nvPicPr>
          <p:blipFill>
            <a:blip r:embed="rId4"/>
            <a:srcRect l="3788" t="31568" r="2576" b="24699"/>
            <a:stretch>
              <a:fillRect/>
            </a:stretch>
          </p:blipFill>
          <p:spPr>
            <a:xfrm>
              <a:off x="633" y="1776"/>
              <a:ext cx="4098" cy="1915"/>
            </a:xfrm>
            <a:prstGeom prst="rect">
              <a:avLst/>
            </a:prstGeom>
          </p:spPr>
        </p:pic>
        <p:pic>
          <p:nvPicPr>
            <p:cNvPr id="42" name="图片 41" descr="35346"/>
            <p:cNvPicPr>
              <a:picLocks noChangeAspect="1"/>
            </p:cNvPicPr>
            <p:nvPr/>
          </p:nvPicPr>
          <p:blipFill>
            <a:blip r:embed="rId5"/>
            <a:srcRect l="2727" t="6515" r="54545" b="53333"/>
            <a:stretch>
              <a:fillRect/>
            </a:stretch>
          </p:blipFill>
          <p:spPr>
            <a:xfrm>
              <a:off x="16244" y="1609"/>
              <a:ext cx="2006" cy="1886"/>
            </a:xfrm>
            <a:prstGeom prst="rect">
              <a:avLst/>
            </a:prstGeom>
          </p:spPr>
        </p:pic>
        <p:pic>
          <p:nvPicPr>
            <p:cNvPr id="34" name="图片 33" descr="0 (83)"/>
            <p:cNvPicPr>
              <a:picLocks noChangeAspect="1"/>
            </p:cNvPicPr>
            <p:nvPr/>
          </p:nvPicPr>
          <p:blipFill>
            <a:blip r:embed="rId6"/>
            <a:stretch>
              <a:fillRect/>
            </a:stretch>
          </p:blipFill>
          <p:spPr>
            <a:xfrm>
              <a:off x="947" y="8512"/>
              <a:ext cx="715" cy="661"/>
            </a:xfrm>
            <a:prstGeom prst="rect">
              <a:avLst/>
            </a:prstGeom>
          </p:spPr>
        </p:pic>
        <p:pic>
          <p:nvPicPr>
            <p:cNvPr id="30" name="图片 29" descr="699pic_065yle_xy_14"/>
            <p:cNvPicPr>
              <a:picLocks noChangeAspect="1"/>
            </p:cNvPicPr>
            <p:nvPr/>
          </p:nvPicPr>
          <p:blipFill>
            <a:blip r:embed="rId7"/>
            <a:stretch>
              <a:fillRect/>
            </a:stretch>
          </p:blipFill>
          <p:spPr>
            <a:xfrm>
              <a:off x="3626" y="7678"/>
              <a:ext cx="1571" cy="1207"/>
            </a:xfrm>
            <a:prstGeom prst="rect">
              <a:avLst/>
            </a:prstGeom>
          </p:spPr>
        </p:pic>
        <p:pic>
          <p:nvPicPr>
            <p:cNvPr id="11" name="图片 10" descr="坐在书上的小朋友"/>
            <p:cNvPicPr>
              <a:picLocks noChangeAspect="1"/>
            </p:cNvPicPr>
            <p:nvPr/>
          </p:nvPicPr>
          <p:blipFill>
            <a:blip r:embed="rId8"/>
            <a:stretch>
              <a:fillRect/>
            </a:stretch>
          </p:blipFill>
          <p:spPr>
            <a:xfrm>
              <a:off x="13861" y="6284"/>
              <a:ext cx="6019" cy="4516"/>
            </a:xfrm>
            <a:prstGeom prst="rect">
              <a:avLst/>
            </a:prstGeom>
          </p:spPr>
        </p:pic>
      </p:grpSp>
    </p:spTree>
    <p:custDataLst>
      <p:tags r:id="rId9"/>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900" decel="100000" fill="hold"/>
                                        <p:tgtEl>
                                          <p:spTgt spid="3"/>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sp>
        <p:nvSpPr>
          <p:cNvPr id="43" name="椭圆 42"/>
          <p:cNvSpPr/>
          <p:nvPr/>
        </p:nvSpPr>
        <p:spPr>
          <a:xfrm>
            <a:off x="-30480" y="6534785"/>
            <a:ext cx="12222480" cy="60960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51" y="686"/>
              <a:ext cx="4100"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环境管理</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2" name="组合 1"/>
          <p:cNvGrpSpPr/>
          <p:nvPr/>
        </p:nvGrpSpPr>
        <p:grpSpPr>
          <a:xfrm>
            <a:off x="145415" y="1387475"/>
            <a:ext cx="11932920" cy="5289550"/>
            <a:chOff x="229" y="2185"/>
            <a:chExt cx="18792" cy="8330"/>
          </a:xfrm>
        </p:grpSpPr>
        <p:pic>
          <p:nvPicPr>
            <p:cNvPr id="11" name="图片 10" descr="坐在书堆里的小朋友"/>
            <p:cNvPicPr>
              <a:picLocks noChangeAspect="1"/>
            </p:cNvPicPr>
            <p:nvPr/>
          </p:nvPicPr>
          <p:blipFill>
            <a:blip r:embed="rId4"/>
            <a:stretch>
              <a:fillRect/>
            </a:stretch>
          </p:blipFill>
          <p:spPr>
            <a:xfrm>
              <a:off x="6222" y="6047"/>
              <a:ext cx="7360" cy="4469"/>
            </a:xfrm>
            <a:prstGeom prst="rect">
              <a:avLst/>
            </a:prstGeom>
          </p:spPr>
        </p:pic>
        <p:grpSp>
          <p:nvGrpSpPr>
            <p:cNvPr id="25" name="组合 24"/>
            <p:cNvGrpSpPr/>
            <p:nvPr/>
          </p:nvGrpSpPr>
          <p:grpSpPr>
            <a:xfrm>
              <a:off x="229" y="4025"/>
              <a:ext cx="6458" cy="3779"/>
              <a:chOff x="308" y="4025"/>
              <a:chExt cx="6458" cy="3779"/>
            </a:xfrm>
          </p:grpSpPr>
          <p:pic>
            <p:nvPicPr>
              <p:cNvPr id="6" name="图片 5" descr="体温计"/>
              <p:cNvPicPr>
                <a:picLocks noChangeAspect="1"/>
              </p:cNvPicPr>
              <p:nvPr/>
            </p:nvPicPr>
            <p:blipFill>
              <a:blip r:embed="rId5"/>
              <a:stretch>
                <a:fillRect/>
              </a:stretch>
            </p:blipFill>
            <p:spPr>
              <a:xfrm>
                <a:off x="2627" y="4025"/>
                <a:ext cx="1820" cy="1820"/>
              </a:xfrm>
              <a:prstGeom prst="rect">
                <a:avLst/>
              </a:prstGeom>
            </p:spPr>
          </p:pic>
          <p:grpSp>
            <p:nvGrpSpPr>
              <p:cNvPr id="17" name="组合 16"/>
              <p:cNvGrpSpPr/>
              <p:nvPr/>
            </p:nvGrpSpPr>
            <p:grpSpPr>
              <a:xfrm>
                <a:off x="308" y="5650"/>
                <a:ext cx="6458" cy="2154"/>
                <a:chOff x="308" y="5650"/>
                <a:chExt cx="6458" cy="2154"/>
              </a:xfrm>
            </p:grpSpPr>
            <p:sp>
              <p:nvSpPr>
                <p:cNvPr id="3" name="文本框 2"/>
                <p:cNvSpPr txBox="1"/>
                <p:nvPr/>
              </p:nvSpPr>
              <p:spPr>
                <a:xfrm>
                  <a:off x="412" y="5774"/>
                  <a:ext cx="6250" cy="1905"/>
                </a:xfrm>
                <a:prstGeom prst="rect">
                  <a:avLst/>
                </a:prstGeom>
                <a:noFill/>
              </p:spPr>
              <p:txBody>
                <a:bodyPr wrap="square" rtlCol="0" anchor="t">
                  <a:spAutoFit/>
                </a:bodyPr>
                <a:lstStyle/>
                <a:p>
                  <a:pPr indent="0" algn="just">
                    <a:lnSpc>
                      <a:spcPct val="130000"/>
                    </a:lnSpc>
                  </a:pPr>
                  <a:r>
                    <a:rPr sz="1400">
                      <a:solidFill>
                        <a:schemeClr val="tx1"/>
                      </a:solidFill>
                      <a:latin typeface="黑体" panose="02010609060101010101" charset="-122"/>
                      <a:ea typeface="黑体" panose="02010609060101010101" charset="-122"/>
                      <a:sym typeface="+mn-ea"/>
                    </a:rPr>
                    <a:t>开窗通风。教室、宿舍、食堂、图书馆、卫生间等公共场所每日均要开窗通风。每次通风时间不少于30分钟，每日至少3次；条件容许，在做好保温的前提下，开启窗户，保持空气流通、新鲜。</a:t>
                  </a:r>
                  <a:endParaRPr lang="zh-CN" altLang="en-US" sz="1400">
                    <a:solidFill>
                      <a:schemeClr val="tx1"/>
                    </a:solidFill>
                    <a:latin typeface="黑体" panose="02010609060101010101" charset="-122"/>
                    <a:ea typeface="黑体" panose="02010609060101010101" charset="-122"/>
                    <a:sym typeface="+mn-ea"/>
                  </a:endParaRPr>
                </a:p>
              </p:txBody>
            </p:sp>
            <p:sp>
              <p:nvSpPr>
                <p:cNvPr id="15" name="圆角矩形 14"/>
                <p:cNvSpPr/>
                <p:nvPr/>
              </p:nvSpPr>
              <p:spPr>
                <a:xfrm>
                  <a:off x="308" y="5650"/>
                  <a:ext cx="6458" cy="2154"/>
                </a:xfrm>
                <a:prstGeom prst="roundRect">
                  <a:avLst>
                    <a:gd name="adj" fmla="val 12765"/>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4" name="组合 23"/>
            <p:cNvGrpSpPr/>
            <p:nvPr/>
          </p:nvGrpSpPr>
          <p:grpSpPr>
            <a:xfrm>
              <a:off x="6501" y="2185"/>
              <a:ext cx="6249" cy="2990"/>
              <a:chOff x="6477" y="2185"/>
              <a:chExt cx="6249" cy="2990"/>
            </a:xfrm>
          </p:grpSpPr>
          <p:pic>
            <p:nvPicPr>
              <p:cNvPr id="7" name="图片 6" descr="医疗_"/>
              <p:cNvPicPr>
                <a:picLocks noChangeAspect="1"/>
              </p:cNvPicPr>
              <p:nvPr/>
            </p:nvPicPr>
            <p:blipFill>
              <a:blip r:embed="rId6"/>
              <a:stretch>
                <a:fillRect/>
              </a:stretch>
            </p:blipFill>
            <p:spPr>
              <a:xfrm>
                <a:off x="9111" y="2185"/>
                <a:ext cx="980" cy="980"/>
              </a:xfrm>
              <a:prstGeom prst="rect">
                <a:avLst/>
              </a:prstGeom>
            </p:spPr>
          </p:pic>
          <p:sp>
            <p:nvSpPr>
              <p:cNvPr id="4" name="文本框 3"/>
              <p:cNvSpPr txBox="1"/>
              <p:nvPr/>
            </p:nvSpPr>
            <p:spPr>
              <a:xfrm>
                <a:off x="6477" y="3270"/>
                <a:ext cx="6249" cy="1905"/>
              </a:xfrm>
              <a:prstGeom prst="rect">
                <a:avLst/>
              </a:prstGeom>
              <a:noFill/>
            </p:spPr>
            <p:txBody>
              <a:bodyPr wrap="square" rtlCol="0" anchor="t">
                <a:spAutoFit/>
              </a:bodyPr>
              <a:lstStyle/>
              <a:p>
                <a:pPr indent="0" algn="just">
                  <a:lnSpc>
                    <a:spcPct val="130000"/>
                  </a:lnSpc>
                </a:pPr>
                <a:r>
                  <a:rPr sz="1400">
                    <a:solidFill>
                      <a:schemeClr val="tx1"/>
                    </a:solidFill>
                    <a:latin typeface="黑体" panose="02010609060101010101" charset="-122"/>
                    <a:ea typeface="黑体" panose="02010609060101010101" charset="-122"/>
                    <a:sym typeface="+mn-ea"/>
                  </a:rPr>
                  <a:t>每日要使用消毒剂或75%的酒精，对公共场所、物品表面和地面消毒，定时用消毒水为办公室设备、门把手和厕所进行消毒。洗手间配备肥皂或足够的洗手液，保证水龙头等供水设施正常工作。</a:t>
                </a:r>
                <a:endParaRPr lang="zh-CN" altLang="en-US" sz="1400">
                  <a:solidFill>
                    <a:schemeClr val="tx1"/>
                  </a:solidFill>
                  <a:latin typeface="黑体" panose="02010609060101010101" charset="-122"/>
                  <a:ea typeface="黑体" panose="02010609060101010101" charset="-122"/>
                  <a:sym typeface="+mn-ea"/>
                </a:endParaRPr>
              </a:p>
            </p:txBody>
          </p:sp>
        </p:grpSp>
        <p:grpSp>
          <p:nvGrpSpPr>
            <p:cNvPr id="23" name="组合 22"/>
            <p:cNvGrpSpPr/>
            <p:nvPr/>
          </p:nvGrpSpPr>
          <p:grpSpPr>
            <a:xfrm>
              <a:off x="12563" y="4225"/>
              <a:ext cx="6458" cy="3579"/>
              <a:chOff x="12662" y="4225"/>
              <a:chExt cx="6458" cy="3579"/>
            </a:xfrm>
          </p:grpSpPr>
          <p:pic>
            <p:nvPicPr>
              <p:cNvPr id="8" name="图片 7" descr="洗脸、洗手、卫生间"/>
              <p:cNvPicPr>
                <a:picLocks noChangeAspect="1"/>
              </p:cNvPicPr>
              <p:nvPr/>
            </p:nvPicPr>
            <p:blipFill>
              <a:blip r:embed="rId7"/>
              <a:stretch>
                <a:fillRect/>
              </a:stretch>
            </p:blipFill>
            <p:spPr>
              <a:xfrm>
                <a:off x="15180" y="4225"/>
                <a:ext cx="1421" cy="1421"/>
              </a:xfrm>
              <a:prstGeom prst="rect">
                <a:avLst/>
              </a:prstGeom>
            </p:spPr>
          </p:pic>
          <p:grpSp>
            <p:nvGrpSpPr>
              <p:cNvPr id="22" name="组合 21"/>
              <p:cNvGrpSpPr/>
              <p:nvPr/>
            </p:nvGrpSpPr>
            <p:grpSpPr>
              <a:xfrm>
                <a:off x="12662" y="5650"/>
                <a:ext cx="6458" cy="2154"/>
                <a:chOff x="12642" y="5429"/>
                <a:chExt cx="6458" cy="2154"/>
              </a:xfrm>
            </p:grpSpPr>
            <p:sp>
              <p:nvSpPr>
                <p:cNvPr id="100" name="文本框 99"/>
                <p:cNvSpPr txBox="1"/>
                <p:nvPr/>
              </p:nvSpPr>
              <p:spPr>
                <a:xfrm>
                  <a:off x="12745" y="5774"/>
                  <a:ext cx="6251" cy="1464"/>
                </a:xfrm>
                <a:prstGeom prst="rect">
                  <a:avLst/>
                </a:prstGeom>
                <a:noFill/>
                <a:ln w="9525">
                  <a:noFill/>
                </a:ln>
              </p:spPr>
              <p:txBody>
                <a:bodyPr wrap="square">
                  <a:spAutoFit/>
                </a:bodyPr>
                <a:lstStyle/>
                <a:p>
                  <a:pPr indent="0" algn="just">
                    <a:lnSpc>
                      <a:spcPct val="130000"/>
                    </a:lnSpc>
                  </a:pPr>
                  <a:r>
                    <a:rPr sz="1400" b="0">
                      <a:solidFill>
                        <a:schemeClr val="tx1"/>
                      </a:solidFill>
                      <a:latin typeface="黑体" panose="02010609060101010101" charset="-122"/>
                      <a:ea typeface="黑体" panose="02010609060101010101" charset="-122"/>
                    </a:rPr>
                    <a:t>防疫期间，摘口罩前后做好手卫生，废弃口罩放入垃圾桶内，每天两次使用含氯消毒剂对垃圾桶进行消毒处理。</a:t>
                  </a:r>
                  <a:endParaRPr sz="1400" b="0">
                    <a:solidFill>
                      <a:schemeClr val="tx1"/>
                    </a:solidFill>
                    <a:latin typeface="黑体" panose="02010609060101010101" charset="-122"/>
                    <a:ea typeface="黑体" panose="02010609060101010101" charset="-122"/>
                  </a:endParaRPr>
                </a:p>
              </p:txBody>
            </p:sp>
            <p:sp>
              <p:nvSpPr>
                <p:cNvPr id="21" name="圆角矩形 20"/>
                <p:cNvSpPr/>
                <p:nvPr/>
              </p:nvSpPr>
              <p:spPr>
                <a:xfrm>
                  <a:off x="12642" y="5429"/>
                  <a:ext cx="6458" cy="2154"/>
                </a:xfrm>
                <a:prstGeom prst="roundRect">
                  <a:avLst>
                    <a:gd name="adj" fmla="val 12765"/>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26" name="圆角矩形 25"/>
            <p:cNvSpPr/>
            <p:nvPr/>
          </p:nvSpPr>
          <p:spPr>
            <a:xfrm>
              <a:off x="6396" y="3146"/>
              <a:ext cx="6458" cy="2154"/>
            </a:xfrm>
            <a:prstGeom prst="roundRect">
              <a:avLst>
                <a:gd name="adj" fmla="val 12765"/>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ustDataLst>
      <p:tags r:id="rId8"/>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sp>
        <p:nvSpPr>
          <p:cNvPr id="43" name="椭圆 42"/>
          <p:cNvSpPr/>
          <p:nvPr/>
        </p:nvSpPr>
        <p:spPr>
          <a:xfrm>
            <a:off x="-30480" y="6534785"/>
            <a:ext cx="12222480" cy="60960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51" y="686"/>
              <a:ext cx="4100"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环境管理</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2" name="组合 1"/>
          <p:cNvGrpSpPr/>
          <p:nvPr/>
        </p:nvGrpSpPr>
        <p:grpSpPr>
          <a:xfrm>
            <a:off x="669290" y="1485265"/>
            <a:ext cx="10452100" cy="5372100"/>
            <a:chOff x="1054" y="2339"/>
            <a:chExt cx="16460" cy="8460"/>
          </a:xfrm>
        </p:grpSpPr>
        <p:sp>
          <p:nvSpPr>
            <p:cNvPr id="100" name="文本框 99"/>
            <p:cNvSpPr txBox="1"/>
            <p:nvPr/>
          </p:nvSpPr>
          <p:spPr>
            <a:xfrm>
              <a:off x="1054" y="5608"/>
              <a:ext cx="10596" cy="2159"/>
            </a:xfrm>
            <a:prstGeom prst="rect">
              <a:avLst/>
            </a:prstGeom>
            <a:noFill/>
            <a:ln w="9525">
              <a:noFill/>
            </a:ln>
          </p:spPr>
          <p:txBody>
            <a:bodyPr wrap="square">
              <a:spAutoFit/>
            </a:bodyPr>
            <a:lstStyle/>
            <a:p>
              <a:pPr marL="285750" indent="-285750" fontAlgn="auto">
                <a:lnSpc>
                  <a:spcPct val="130000"/>
                </a:lnSpc>
                <a:buFont typeface="Arial" panose="020B0604020202090204" pitchFamily="34" charset="0"/>
                <a:buChar char="•"/>
              </a:pPr>
              <a:r>
                <a:rPr sz="1600" b="0">
                  <a:solidFill>
                    <a:schemeClr val="tx1"/>
                  </a:solidFill>
                  <a:latin typeface="黑体" panose="02010609060101010101" charset="-122"/>
                  <a:ea typeface="黑体" panose="02010609060101010101" charset="-122"/>
                </a:rPr>
                <a:t>中央空调系统风机盘管正常使用时，定期对送风口、回风口进行消毒。</a:t>
              </a:r>
              <a:endParaRPr sz="1600" b="0">
                <a:solidFill>
                  <a:schemeClr val="tx1"/>
                </a:solidFill>
                <a:latin typeface="黑体" panose="02010609060101010101" charset="-122"/>
                <a:ea typeface="黑体" panose="02010609060101010101" charset="-122"/>
              </a:endParaRPr>
            </a:p>
            <a:p>
              <a:pPr marL="285750" indent="-285750" fontAlgn="auto">
                <a:lnSpc>
                  <a:spcPct val="130000"/>
                </a:lnSpc>
                <a:buFont typeface="Arial" panose="020B0604020202090204" pitchFamily="34" charset="0"/>
                <a:buChar char="•"/>
              </a:pPr>
              <a:r>
                <a:rPr sz="1600" b="0">
                  <a:solidFill>
                    <a:schemeClr val="tx1"/>
                  </a:solidFill>
                  <a:latin typeface="黑体" panose="02010609060101010101" charset="-122"/>
                  <a:ea typeface="黑体" panose="02010609060101010101" charset="-122"/>
                </a:rPr>
                <a:t>若出现疫情，不要停止风机运行，应在人员撤离后，对排风支管封闭，运行一段时间后关断新风排风系统，同时进行消毒。</a:t>
              </a:r>
              <a:endParaRPr sz="1600" b="0">
                <a:solidFill>
                  <a:schemeClr val="tx1"/>
                </a:solidFill>
                <a:latin typeface="黑体" panose="02010609060101010101" charset="-122"/>
                <a:ea typeface="黑体" panose="02010609060101010101" charset="-122"/>
              </a:endParaRPr>
            </a:p>
            <a:p>
              <a:pPr marL="285750" indent="-285750" fontAlgn="auto">
                <a:lnSpc>
                  <a:spcPct val="130000"/>
                </a:lnSpc>
                <a:buFont typeface="Arial" panose="020B0604020202090204" pitchFamily="34" charset="0"/>
                <a:buChar char="•"/>
              </a:pPr>
              <a:r>
                <a:rPr sz="1600" b="0">
                  <a:solidFill>
                    <a:schemeClr val="tx1"/>
                  </a:solidFill>
                  <a:latin typeface="黑体" panose="02010609060101010101" charset="-122"/>
                  <a:ea typeface="黑体" panose="02010609060101010101" charset="-122"/>
                </a:rPr>
                <a:t>带回风的全空气系统，应把回风完全封闭，保证系统全新风运行。</a:t>
              </a:r>
              <a:endParaRPr sz="1600" b="0">
                <a:solidFill>
                  <a:schemeClr val="tx1"/>
                </a:solidFill>
                <a:latin typeface="黑体" panose="02010609060101010101" charset="-122"/>
                <a:ea typeface="黑体" panose="02010609060101010101" charset="-122"/>
              </a:endParaRPr>
            </a:p>
          </p:txBody>
        </p:sp>
        <p:grpSp>
          <p:nvGrpSpPr>
            <p:cNvPr id="7" name="组合 6"/>
            <p:cNvGrpSpPr/>
            <p:nvPr/>
          </p:nvGrpSpPr>
          <p:grpSpPr>
            <a:xfrm>
              <a:off x="1054" y="4036"/>
              <a:ext cx="9545" cy="955"/>
              <a:chOff x="1054" y="2716"/>
              <a:chExt cx="9545" cy="955"/>
            </a:xfrm>
          </p:grpSpPr>
          <p:sp>
            <p:nvSpPr>
              <p:cNvPr id="4" name="圆角矩形 3"/>
              <p:cNvSpPr/>
              <p:nvPr/>
            </p:nvSpPr>
            <p:spPr>
              <a:xfrm>
                <a:off x="1054" y="2716"/>
                <a:ext cx="9545" cy="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64" y="2806"/>
                <a:ext cx="7926" cy="774"/>
              </a:xfrm>
              <a:prstGeom prst="rect">
                <a:avLst/>
              </a:prstGeom>
              <a:noFill/>
            </p:spPr>
            <p:txBody>
              <a:bodyPr wrap="none" rtlCol="0" anchor="t">
                <a:spAutoFit/>
              </a:bodyPr>
              <a:lstStyle/>
              <a:p>
                <a:pPr indent="0">
                  <a:lnSpc>
                    <a:spcPct val="130000"/>
                  </a:lnSpc>
                </a:pPr>
                <a:r>
                  <a:rPr sz="2000" b="1">
                    <a:solidFill>
                      <a:srgbClr val="CD3A27"/>
                    </a:solidFill>
                    <a:latin typeface="黑体" panose="02010609060101010101" charset="-122"/>
                    <a:ea typeface="黑体" panose="02010609060101010101" charset="-122"/>
                    <a:sym typeface="+mn-ea"/>
                  </a:rPr>
                  <a:t>若图书馆、办公室等区域使用中央空调系统</a:t>
                </a:r>
                <a:endParaRPr lang="zh-CN" altLang="en-US" sz="2000" b="1">
                  <a:solidFill>
                    <a:srgbClr val="CD3A27"/>
                  </a:solidFill>
                  <a:latin typeface="黑体" panose="02010609060101010101" charset="-122"/>
                  <a:ea typeface="黑体" panose="02010609060101010101" charset="-122"/>
                  <a:sym typeface="+mn-ea"/>
                </a:endParaRPr>
              </a:p>
            </p:txBody>
          </p:sp>
          <p:sp>
            <p:nvSpPr>
              <p:cNvPr id="34" name="圆角矩形 33"/>
              <p:cNvSpPr/>
              <p:nvPr/>
            </p:nvSpPr>
            <p:spPr>
              <a:xfrm>
                <a:off x="1146" y="2806"/>
                <a:ext cx="9361" cy="774"/>
              </a:xfrm>
              <a:prstGeom prst="roundRect">
                <a:avLst>
                  <a:gd name="adj" fmla="val 4104"/>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看书思考的女孩"/>
            <p:cNvPicPr>
              <a:picLocks noChangeAspect="1"/>
            </p:cNvPicPr>
            <p:nvPr/>
          </p:nvPicPr>
          <p:blipFill>
            <a:blip r:embed="rId4"/>
            <a:stretch>
              <a:fillRect/>
            </a:stretch>
          </p:blipFill>
          <p:spPr>
            <a:xfrm flipH="1">
              <a:off x="11772" y="2339"/>
              <a:ext cx="5743" cy="8461"/>
            </a:xfrm>
            <a:prstGeom prst="rect">
              <a:avLst/>
            </a:prstGeom>
          </p:spPr>
        </p:pic>
      </p:grpSp>
    </p:spTree>
    <p:custDataLst>
      <p:tags r:id="rId5"/>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sp>
        <p:nvSpPr>
          <p:cNvPr id="43" name="椭圆 42"/>
          <p:cNvSpPr/>
          <p:nvPr/>
        </p:nvSpPr>
        <p:spPr>
          <a:xfrm>
            <a:off x="-30480" y="6534785"/>
            <a:ext cx="12222480" cy="60960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51" y="686"/>
              <a:ext cx="4100"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学校活动</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2" name="组合 1"/>
          <p:cNvGrpSpPr/>
          <p:nvPr/>
        </p:nvGrpSpPr>
        <p:grpSpPr>
          <a:xfrm>
            <a:off x="55245" y="1487170"/>
            <a:ext cx="12157075" cy="4258310"/>
            <a:chOff x="87" y="2342"/>
            <a:chExt cx="19145" cy="6706"/>
          </a:xfrm>
        </p:grpSpPr>
        <p:pic>
          <p:nvPicPr>
            <p:cNvPr id="4" name="图片 3" descr="191008开学季"/>
            <p:cNvPicPr>
              <a:picLocks noChangeAspect="1"/>
            </p:cNvPicPr>
            <p:nvPr/>
          </p:nvPicPr>
          <p:blipFill>
            <a:blip r:embed="rId4"/>
            <a:stretch>
              <a:fillRect/>
            </a:stretch>
          </p:blipFill>
          <p:spPr>
            <a:xfrm>
              <a:off x="9748" y="2342"/>
              <a:ext cx="9485" cy="6707"/>
            </a:xfrm>
            <a:prstGeom prst="rect">
              <a:avLst/>
            </a:prstGeom>
          </p:spPr>
        </p:pic>
        <p:sp>
          <p:nvSpPr>
            <p:cNvPr id="3" name="文本框 2"/>
            <p:cNvSpPr txBox="1"/>
            <p:nvPr/>
          </p:nvSpPr>
          <p:spPr>
            <a:xfrm>
              <a:off x="87" y="4038"/>
              <a:ext cx="9661" cy="3671"/>
            </a:xfrm>
            <a:prstGeom prst="rect">
              <a:avLst/>
            </a:prstGeom>
            <a:noFill/>
          </p:spPr>
          <p:txBody>
            <a:bodyPr wrap="square" rtlCol="0" anchor="t">
              <a:spAutoFit/>
            </a:bodyPr>
            <a:lstStyle/>
            <a:p>
              <a:pPr marL="285750" indent="-285750" algn="l">
                <a:lnSpc>
                  <a:spcPct val="130000"/>
                </a:lnSpc>
                <a:buFont typeface="Wingdings" panose="05000000000000000000" charset="0"/>
                <a:buChar char="Ø"/>
              </a:pPr>
              <a:r>
                <a:rPr sz="1600">
                  <a:solidFill>
                    <a:schemeClr val="tx1"/>
                  </a:solidFill>
                  <a:latin typeface="黑体" panose="02010609060101010101" charset="-122"/>
                  <a:ea typeface="黑体" panose="02010609060101010101" charset="-122"/>
                  <a:sym typeface="+mn-ea"/>
                </a:rPr>
                <a:t>疫情流行期间禁止组织大型集体活动，集中上课应佩戴口罩。</a:t>
              </a:r>
              <a:endParaRPr sz="1600">
                <a:solidFill>
                  <a:schemeClr val="tx1"/>
                </a:solidFill>
                <a:latin typeface="黑体" panose="02010609060101010101" charset="-122"/>
                <a:ea typeface="黑体" panose="02010609060101010101" charset="-122"/>
                <a:sym typeface="+mn-ea"/>
              </a:endParaRPr>
            </a:p>
            <a:p>
              <a:pPr marL="285750" indent="-285750" algn="l">
                <a:lnSpc>
                  <a:spcPct val="130000"/>
                </a:lnSpc>
                <a:buFont typeface="Wingdings" panose="05000000000000000000" charset="0"/>
                <a:buChar char="Ø"/>
              </a:pPr>
              <a:r>
                <a:rPr sz="1600">
                  <a:solidFill>
                    <a:schemeClr val="tx1"/>
                  </a:solidFill>
                  <a:latin typeface="黑体" panose="02010609060101010101" charset="-122"/>
                  <a:ea typeface="黑体" panose="02010609060101010101" charset="-122"/>
                  <a:sym typeface="+mn-ea"/>
                </a:rPr>
                <a:t>建议错时、错峰上课、就餐。</a:t>
              </a:r>
              <a:endParaRPr sz="1600">
                <a:solidFill>
                  <a:schemeClr val="tx1"/>
                </a:solidFill>
                <a:latin typeface="黑体" panose="02010609060101010101" charset="-122"/>
                <a:ea typeface="黑体" panose="02010609060101010101" charset="-122"/>
                <a:sym typeface="+mn-ea"/>
              </a:endParaRPr>
            </a:p>
            <a:p>
              <a:pPr marL="285750" indent="-285750" algn="l">
                <a:lnSpc>
                  <a:spcPct val="130000"/>
                </a:lnSpc>
                <a:buFont typeface="Wingdings" panose="05000000000000000000" charset="0"/>
                <a:buChar char="Ø"/>
              </a:pPr>
              <a:r>
                <a:rPr sz="1600">
                  <a:solidFill>
                    <a:schemeClr val="tx1"/>
                  </a:solidFill>
                  <a:latin typeface="黑体" panose="02010609060101010101" charset="-122"/>
                  <a:ea typeface="黑体" panose="02010609060101010101" charset="-122"/>
                  <a:sym typeface="+mn-ea"/>
                </a:rPr>
                <a:t>禁止带病上学或工作。</a:t>
              </a:r>
              <a:endParaRPr sz="1600">
                <a:solidFill>
                  <a:schemeClr val="tx1"/>
                </a:solidFill>
                <a:latin typeface="黑体" panose="02010609060101010101" charset="-122"/>
                <a:ea typeface="黑体" panose="02010609060101010101" charset="-122"/>
                <a:sym typeface="+mn-ea"/>
              </a:endParaRPr>
            </a:p>
            <a:p>
              <a:pPr marL="285750" indent="-285750" algn="l">
                <a:lnSpc>
                  <a:spcPct val="130000"/>
                </a:lnSpc>
                <a:buFont typeface="Wingdings" panose="05000000000000000000" charset="0"/>
                <a:buChar char="Ø"/>
              </a:pPr>
              <a:r>
                <a:rPr sz="1600">
                  <a:solidFill>
                    <a:schemeClr val="tx1"/>
                  </a:solidFill>
                  <a:latin typeface="黑体" panose="02010609060101010101" charset="-122"/>
                  <a:ea typeface="黑体" panose="02010609060101010101" charset="-122"/>
                  <a:sym typeface="+mn-ea"/>
                </a:rPr>
                <a:t>集体食堂建议采用分段供应，或自助分散就餐等方式，避免扎堆就餐，尽可能减少人员聚集，保证食堂餐厅通风，并每天做好消毒工作。在坐下吃饭的最后一刻才脱口罩，避免面对面就餐，避免就餐说话。</a:t>
              </a:r>
              <a:endParaRPr lang="zh-CN" altLang="en-US" sz="1600">
                <a:solidFill>
                  <a:schemeClr val="tx1"/>
                </a:solidFill>
                <a:latin typeface="黑体" panose="02010609060101010101" charset="-122"/>
                <a:ea typeface="黑体" panose="02010609060101010101" charset="-122"/>
                <a:sym typeface="+mn-ea"/>
              </a:endParaRPr>
            </a:p>
          </p:txBody>
        </p:sp>
      </p:grpSp>
    </p:spTree>
    <p:custDataLst>
      <p:tags r:id="rId5"/>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0.70"/>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51" y="686"/>
              <a:ext cx="4100"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健康管理</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40" name="组合 39"/>
          <p:cNvGrpSpPr/>
          <p:nvPr/>
        </p:nvGrpSpPr>
        <p:grpSpPr>
          <a:xfrm>
            <a:off x="661670" y="1811020"/>
            <a:ext cx="10867390" cy="4387850"/>
            <a:chOff x="1042" y="2852"/>
            <a:chExt cx="17114" cy="6910"/>
          </a:xfrm>
        </p:grpSpPr>
        <p:grpSp>
          <p:nvGrpSpPr>
            <p:cNvPr id="39" name="组合 38"/>
            <p:cNvGrpSpPr/>
            <p:nvPr/>
          </p:nvGrpSpPr>
          <p:grpSpPr>
            <a:xfrm>
              <a:off x="1042" y="2853"/>
              <a:ext cx="5010" cy="6909"/>
              <a:chOff x="1042" y="2853"/>
              <a:chExt cx="5010" cy="6909"/>
            </a:xfrm>
          </p:grpSpPr>
          <p:sp>
            <p:nvSpPr>
              <p:cNvPr id="43" name="椭圆 42"/>
              <p:cNvSpPr/>
              <p:nvPr/>
            </p:nvSpPr>
            <p:spPr>
              <a:xfrm>
                <a:off x="1042" y="8818"/>
                <a:ext cx="5010" cy="944"/>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黑体" panose="02010609060101010101" charset="-122"/>
                  <a:ea typeface="黑体" panose="02010609060101010101" charset="-122"/>
                </a:endParaRPr>
              </a:p>
            </p:txBody>
          </p:sp>
          <p:grpSp>
            <p:nvGrpSpPr>
              <p:cNvPr id="11" name="组合 10"/>
              <p:cNvGrpSpPr/>
              <p:nvPr/>
            </p:nvGrpSpPr>
            <p:grpSpPr>
              <a:xfrm>
                <a:off x="1099" y="2853"/>
                <a:ext cx="4897" cy="6435"/>
                <a:chOff x="13113" y="6210"/>
                <a:chExt cx="4897" cy="6435"/>
              </a:xfrm>
            </p:grpSpPr>
            <p:sp>
              <p:nvSpPr>
                <p:cNvPr id="9" name="圆角矩形 8"/>
                <p:cNvSpPr/>
                <p:nvPr/>
              </p:nvSpPr>
              <p:spPr>
                <a:xfrm>
                  <a:off x="13113" y="6210"/>
                  <a:ext cx="4897" cy="6435"/>
                </a:xfrm>
                <a:prstGeom prst="roundRect">
                  <a:avLst>
                    <a:gd name="adj" fmla="val 50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694" y="8580"/>
                  <a:ext cx="1736" cy="710"/>
                </a:xfrm>
                <a:prstGeom prst="rect">
                  <a:avLst/>
                </a:prstGeom>
                <a:noFill/>
              </p:spPr>
              <p:txBody>
                <a:bodyPr wrap="none" rtlCol="0" anchor="t">
                  <a:spAutoFit/>
                </a:bodyPr>
                <a:lstStyle/>
                <a:p>
                  <a:pPr indent="0">
                    <a:lnSpc>
                      <a:spcPct val="130000"/>
                    </a:lnSpc>
                  </a:pPr>
                  <a:r>
                    <a:rPr b="1">
                      <a:solidFill>
                        <a:srgbClr val="CD3A27"/>
                      </a:solidFill>
                      <a:latin typeface="黑体" panose="02010609060101010101" charset="-122"/>
                      <a:ea typeface="黑体" panose="02010609060101010101" charset="-122"/>
                      <a:sym typeface="+mn-ea"/>
                    </a:rPr>
                    <a:t>健康监测</a:t>
                  </a:r>
                  <a:endParaRPr lang="zh-CN" altLang="en-US" b="1">
                    <a:solidFill>
                      <a:srgbClr val="CD3A27"/>
                    </a:solidFill>
                    <a:latin typeface="黑体" panose="02010609060101010101" charset="-122"/>
                    <a:ea typeface="黑体" panose="02010609060101010101" charset="-122"/>
                    <a:sym typeface="+mn-ea"/>
                  </a:endParaRPr>
                </a:p>
              </p:txBody>
            </p:sp>
            <p:sp>
              <p:nvSpPr>
                <p:cNvPr id="4" name="文本框 3"/>
                <p:cNvSpPr txBox="1"/>
                <p:nvPr/>
              </p:nvSpPr>
              <p:spPr>
                <a:xfrm>
                  <a:off x="13405" y="9558"/>
                  <a:ext cx="4313" cy="2345"/>
                </a:xfrm>
                <a:prstGeom prst="rect">
                  <a:avLst/>
                </a:prstGeom>
                <a:noFill/>
              </p:spPr>
              <p:txBody>
                <a:bodyPr wrap="square" rtlCol="0" anchor="t">
                  <a:spAutoFit/>
                </a:bodyPr>
                <a:lstStyle/>
                <a:p>
                  <a:pPr indent="0">
                    <a:lnSpc>
                      <a:spcPct val="130000"/>
                    </a:lnSpc>
                  </a:pPr>
                  <a:r>
                    <a:rPr sz="140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每日对教职员工和学生等所有在校人员开展晨、午检查，并落实因病缺课/缺勤登记制度，实行日报告。患病的教职员工或学生痊愈后，方可返岗、复课。</a:t>
                  </a:r>
                  <a:endParaRPr lang="zh-CN" altLang="en-US" sz="140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p:txBody>
            </p:sp>
            <p:pic>
              <p:nvPicPr>
                <p:cNvPr id="10" name="图片 9" descr="体温计"/>
                <p:cNvPicPr>
                  <a:picLocks noChangeAspect="1"/>
                </p:cNvPicPr>
                <p:nvPr/>
              </p:nvPicPr>
              <p:blipFill>
                <a:blip r:embed="rId4"/>
                <a:stretch>
                  <a:fillRect/>
                </a:stretch>
              </p:blipFill>
              <p:spPr>
                <a:xfrm>
                  <a:off x="14620" y="6697"/>
                  <a:ext cx="1883" cy="1883"/>
                </a:xfrm>
                <a:prstGeom prst="rect">
                  <a:avLst/>
                </a:prstGeom>
              </p:spPr>
            </p:pic>
          </p:grpSp>
          <p:sp>
            <p:nvSpPr>
              <p:cNvPr id="34" name="圆角矩形 33"/>
              <p:cNvSpPr/>
              <p:nvPr/>
            </p:nvSpPr>
            <p:spPr>
              <a:xfrm>
                <a:off x="1345" y="3035"/>
                <a:ext cx="4404" cy="6070"/>
              </a:xfrm>
              <a:prstGeom prst="roundRect">
                <a:avLst>
                  <a:gd name="adj" fmla="val 4104"/>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7094" y="2852"/>
              <a:ext cx="5010" cy="6910"/>
              <a:chOff x="7049" y="2852"/>
              <a:chExt cx="5010" cy="6910"/>
            </a:xfrm>
          </p:grpSpPr>
          <p:grpSp>
            <p:nvGrpSpPr>
              <p:cNvPr id="29" name="组合 28"/>
              <p:cNvGrpSpPr/>
              <p:nvPr/>
            </p:nvGrpSpPr>
            <p:grpSpPr>
              <a:xfrm>
                <a:off x="7049" y="2852"/>
                <a:ext cx="5010" cy="6910"/>
                <a:chOff x="6697" y="2642"/>
                <a:chExt cx="5010" cy="6910"/>
              </a:xfrm>
            </p:grpSpPr>
            <p:sp>
              <p:nvSpPr>
                <p:cNvPr id="27" name="椭圆 26"/>
                <p:cNvSpPr/>
                <p:nvPr/>
              </p:nvSpPr>
              <p:spPr>
                <a:xfrm>
                  <a:off x="6697" y="8608"/>
                  <a:ext cx="5010" cy="944"/>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黑体" panose="02010609060101010101" charset="-122"/>
                    <a:ea typeface="黑体" panose="02010609060101010101" charset="-122"/>
                  </a:endParaRPr>
                </a:p>
              </p:txBody>
            </p:sp>
            <p:grpSp>
              <p:nvGrpSpPr>
                <p:cNvPr id="15" name="组合 14"/>
                <p:cNvGrpSpPr/>
                <p:nvPr/>
              </p:nvGrpSpPr>
              <p:grpSpPr>
                <a:xfrm>
                  <a:off x="6754" y="2642"/>
                  <a:ext cx="4897" cy="6435"/>
                  <a:chOff x="13113" y="6210"/>
                  <a:chExt cx="4897" cy="6435"/>
                </a:xfrm>
              </p:grpSpPr>
              <p:sp>
                <p:nvSpPr>
                  <p:cNvPr id="17" name="圆角矩形 16"/>
                  <p:cNvSpPr/>
                  <p:nvPr/>
                </p:nvSpPr>
                <p:spPr>
                  <a:xfrm>
                    <a:off x="13113" y="6210"/>
                    <a:ext cx="4897" cy="6435"/>
                  </a:xfrm>
                  <a:prstGeom prst="roundRect">
                    <a:avLst>
                      <a:gd name="adj" fmla="val 50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4338" y="8580"/>
                    <a:ext cx="2460" cy="710"/>
                  </a:xfrm>
                  <a:prstGeom prst="rect">
                    <a:avLst/>
                  </a:prstGeom>
                  <a:noFill/>
                </p:spPr>
                <p:txBody>
                  <a:bodyPr wrap="none" rtlCol="0" anchor="t">
                    <a:spAutoFit/>
                  </a:bodyPr>
                  <a:lstStyle/>
                  <a:p>
                    <a:pPr indent="0" algn="l">
                      <a:lnSpc>
                        <a:spcPct val="130000"/>
                      </a:lnSpc>
                    </a:pPr>
                    <a:r>
                      <a:rPr b="1">
                        <a:solidFill>
                          <a:srgbClr val="CD3A27"/>
                        </a:solidFill>
                        <a:latin typeface="黑体" panose="02010609060101010101" charset="-122"/>
                        <a:ea typeface="黑体" panose="02010609060101010101" charset="-122"/>
                        <a:sym typeface="+mn-ea"/>
                      </a:rPr>
                      <a:t>可疑症状处置</a:t>
                    </a:r>
                    <a:endParaRPr lang="zh-CN" altLang="en-US" b="1">
                      <a:solidFill>
                        <a:srgbClr val="CD3A27"/>
                      </a:solidFill>
                      <a:latin typeface="黑体" panose="02010609060101010101" charset="-122"/>
                      <a:ea typeface="黑体" panose="02010609060101010101" charset="-122"/>
                      <a:sym typeface="+mn-ea"/>
                    </a:endParaRPr>
                  </a:p>
                </p:txBody>
              </p:sp>
              <p:sp>
                <p:nvSpPr>
                  <p:cNvPr id="20" name="文本框 19"/>
                  <p:cNvSpPr txBox="1"/>
                  <p:nvPr/>
                </p:nvSpPr>
                <p:spPr>
                  <a:xfrm>
                    <a:off x="13405" y="9558"/>
                    <a:ext cx="4313" cy="2785"/>
                  </a:xfrm>
                  <a:prstGeom prst="rect">
                    <a:avLst/>
                  </a:prstGeom>
                  <a:noFill/>
                </p:spPr>
                <p:txBody>
                  <a:bodyPr wrap="square" rtlCol="0" anchor="t">
                    <a:spAutoFit/>
                  </a:bodyPr>
                  <a:lstStyle/>
                  <a:p>
                    <a:pPr indent="0">
                      <a:lnSpc>
                        <a:spcPct val="130000"/>
                      </a:lnSpc>
                    </a:pPr>
                    <a:r>
                      <a:rPr sz="1400">
                        <a:solidFill>
                          <a:schemeClr val="tx1">
                            <a:lumMod val="85000"/>
                            <a:lumOff val="15000"/>
                          </a:schemeClr>
                        </a:solidFill>
                        <a:latin typeface="黑体" panose="02010609060101010101" charset="-122"/>
                        <a:ea typeface="黑体" panose="02010609060101010101" charset="-122"/>
                        <a:sym typeface="+mn-ea"/>
                      </a:rPr>
                      <a:t>教职员工或学生若出现新冠</a:t>
                    </a:r>
                    <a:r>
                      <a:rPr lang="zh-CN" sz="1400">
                        <a:solidFill>
                          <a:schemeClr val="tx1">
                            <a:lumMod val="85000"/>
                            <a:lumOff val="15000"/>
                          </a:schemeClr>
                        </a:solidFill>
                        <a:latin typeface="黑体" panose="02010609060101010101" charset="-122"/>
                        <a:ea typeface="黑体" panose="02010609060101010101" charset="-122"/>
                        <a:sym typeface="+mn-ea"/>
                      </a:rPr>
                      <a:t>肺</a:t>
                    </a:r>
                    <a:r>
                      <a:rPr sz="1400">
                        <a:solidFill>
                          <a:schemeClr val="tx1">
                            <a:lumMod val="85000"/>
                            <a:lumOff val="15000"/>
                          </a:schemeClr>
                        </a:solidFill>
                        <a:latin typeface="黑体" panose="02010609060101010101" charset="-122"/>
                        <a:ea typeface="黑体" panose="02010609060101010101" charset="-122"/>
                        <a:sym typeface="+mn-ea"/>
                      </a:rPr>
                      <a:t>感染的相关可疑症状，应及时就近到发热门诊就诊。赴诊过程中必须佩戴口罩，尽量避免乘坐公用交通工具，避免在人群密集场所长时间停留。</a:t>
                    </a:r>
                    <a:endParaRPr lang="zh-CN" altLang="en-US" sz="140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p:txBody>
              </p:sp>
            </p:grpSp>
          </p:grpSp>
          <p:pic>
            <p:nvPicPr>
              <p:cNvPr id="32" name="图片 31" descr="0 (74)"/>
              <p:cNvPicPr>
                <a:picLocks noChangeAspect="1"/>
              </p:cNvPicPr>
              <p:nvPr/>
            </p:nvPicPr>
            <p:blipFill>
              <a:blip r:embed="rId5"/>
              <a:stretch>
                <a:fillRect/>
              </a:stretch>
            </p:blipFill>
            <p:spPr>
              <a:xfrm>
                <a:off x="8795" y="3592"/>
                <a:ext cx="1518" cy="1630"/>
              </a:xfrm>
              <a:prstGeom prst="rect">
                <a:avLst/>
              </a:prstGeom>
            </p:spPr>
          </p:pic>
          <p:sp>
            <p:nvSpPr>
              <p:cNvPr id="35" name="圆角矩形 34"/>
              <p:cNvSpPr/>
              <p:nvPr/>
            </p:nvSpPr>
            <p:spPr>
              <a:xfrm>
                <a:off x="7352" y="3036"/>
                <a:ext cx="4404" cy="6070"/>
              </a:xfrm>
              <a:prstGeom prst="roundRect">
                <a:avLst>
                  <a:gd name="adj" fmla="val 4104"/>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3146" y="2852"/>
              <a:ext cx="5010" cy="6910"/>
              <a:chOff x="13146" y="2852"/>
              <a:chExt cx="5010" cy="6910"/>
            </a:xfrm>
          </p:grpSpPr>
          <p:grpSp>
            <p:nvGrpSpPr>
              <p:cNvPr id="30" name="组合 29"/>
              <p:cNvGrpSpPr/>
              <p:nvPr/>
            </p:nvGrpSpPr>
            <p:grpSpPr>
              <a:xfrm>
                <a:off x="13146" y="2852"/>
                <a:ext cx="5010" cy="6910"/>
                <a:chOff x="12958" y="2642"/>
                <a:chExt cx="5010" cy="6910"/>
              </a:xfrm>
            </p:grpSpPr>
            <p:sp>
              <p:nvSpPr>
                <p:cNvPr id="28" name="椭圆 27"/>
                <p:cNvSpPr/>
                <p:nvPr/>
              </p:nvSpPr>
              <p:spPr>
                <a:xfrm>
                  <a:off x="12958" y="8608"/>
                  <a:ext cx="5010" cy="944"/>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黑体" panose="02010609060101010101" charset="-122"/>
                    <a:ea typeface="黑体" panose="02010609060101010101" charset="-122"/>
                  </a:endParaRPr>
                </a:p>
              </p:txBody>
            </p:sp>
            <p:grpSp>
              <p:nvGrpSpPr>
                <p:cNvPr id="22" name="组合 21"/>
                <p:cNvGrpSpPr/>
                <p:nvPr/>
              </p:nvGrpSpPr>
              <p:grpSpPr>
                <a:xfrm>
                  <a:off x="13014" y="2642"/>
                  <a:ext cx="4897" cy="6435"/>
                  <a:chOff x="13113" y="6210"/>
                  <a:chExt cx="4897" cy="6435"/>
                </a:xfrm>
              </p:grpSpPr>
              <p:sp>
                <p:nvSpPr>
                  <p:cNvPr id="23" name="圆角矩形 22"/>
                  <p:cNvSpPr/>
                  <p:nvPr/>
                </p:nvSpPr>
                <p:spPr>
                  <a:xfrm>
                    <a:off x="13113" y="6210"/>
                    <a:ext cx="4897" cy="6435"/>
                  </a:xfrm>
                  <a:prstGeom prst="roundRect">
                    <a:avLst>
                      <a:gd name="adj" fmla="val 50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4338" y="8580"/>
                    <a:ext cx="2448" cy="710"/>
                  </a:xfrm>
                  <a:prstGeom prst="rect">
                    <a:avLst/>
                  </a:prstGeom>
                  <a:noFill/>
                </p:spPr>
                <p:txBody>
                  <a:bodyPr wrap="none" rtlCol="0" anchor="t">
                    <a:spAutoFit/>
                  </a:bodyPr>
                  <a:lstStyle/>
                  <a:p>
                    <a:pPr indent="0" algn="l">
                      <a:lnSpc>
                        <a:spcPct val="130000"/>
                      </a:lnSpc>
                    </a:pPr>
                    <a:r>
                      <a:rPr>
                        <a:solidFill>
                          <a:schemeClr val="tx1">
                            <a:lumMod val="85000"/>
                            <a:lumOff val="15000"/>
                          </a:schemeClr>
                        </a:solidFill>
                        <a:latin typeface="黑体" panose="02010609060101010101" charset="-122"/>
                        <a:ea typeface="黑体" panose="02010609060101010101" charset="-122"/>
                        <a:sym typeface="+mn-ea"/>
                      </a:rPr>
                      <a:t>保持个人卫生</a:t>
                    </a:r>
                    <a:endParaRPr lang="zh-CN" altLang="en-US" b="1">
                      <a:solidFill>
                        <a:srgbClr val="CD3A27"/>
                      </a:solidFill>
                      <a:latin typeface="黑体" panose="02010609060101010101" charset="-122"/>
                      <a:ea typeface="黑体" panose="02010609060101010101" charset="-122"/>
                      <a:sym typeface="+mn-ea"/>
                    </a:endParaRPr>
                  </a:p>
                </p:txBody>
              </p:sp>
              <p:sp>
                <p:nvSpPr>
                  <p:cNvPr id="25" name="文本框 24"/>
                  <p:cNvSpPr txBox="1"/>
                  <p:nvPr/>
                </p:nvSpPr>
                <p:spPr>
                  <a:xfrm>
                    <a:off x="13405" y="9558"/>
                    <a:ext cx="4313" cy="1905"/>
                  </a:xfrm>
                  <a:prstGeom prst="rect">
                    <a:avLst/>
                  </a:prstGeom>
                  <a:noFill/>
                </p:spPr>
                <p:txBody>
                  <a:bodyPr wrap="square" rtlCol="0" anchor="t">
                    <a:spAutoFit/>
                  </a:bodyPr>
                  <a:lstStyle/>
                  <a:p>
                    <a:pPr indent="0">
                      <a:lnSpc>
                        <a:spcPct val="130000"/>
                      </a:lnSpc>
                    </a:pPr>
                    <a:r>
                      <a:rPr sz="1400">
                        <a:solidFill>
                          <a:schemeClr val="tx1">
                            <a:lumMod val="85000"/>
                            <a:lumOff val="15000"/>
                          </a:schemeClr>
                        </a:solidFill>
                        <a:latin typeface="黑体" panose="02010609060101010101" charset="-122"/>
                        <a:ea typeface="黑体" panose="02010609060101010101" charset="-122"/>
                        <a:sym typeface="+mn-ea"/>
                      </a:rPr>
                      <a:t>勤洗手。从公共场所返回、用手遮挡咳嗽、打喷嚏后、饭前便后，要用洗手液或肥皂流水洗手或使用含酒精成分的免洗洗手液洗手。</a:t>
                    </a:r>
                    <a:endParaRPr lang="zh-CN" altLang="en-US" sz="1400">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p:txBody>
              </p:sp>
            </p:grpSp>
          </p:grpSp>
          <p:pic>
            <p:nvPicPr>
              <p:cNvPr id="33" name="图片 32" descr="洗脸、洗手、卫生间"/>
              <p:cNvPicPr>
                <a:picLocks noChangeAspect="1"/>
              </p:cNvPicPr>
              <p:nvPr/>
            </p:nvPicPr>
            <p:blipFill>
              <a:blip r:embed="rId6"/>
              <a:stretch>
                <a:fillRect/>
              </a:stretch>
            </p:blipFill>
            <p:spPr>
              <a:xfrm>
                <a:off x="15015" y="3771"/>
                <a:ext cx="1272" cy="1272"/>
              </a:xfrm>
              <a:prstGeom prst="rect">
                <a:avLst/>
              </a:prstGeom>
            </p:spPr>
          </p:pic>
          <p:sp>
            <p:nvSpPr>
              <p:cNvPr id="36" name="圆角矩形 35"/>
              <p:cNvSpPr/>
              <p:nvPr/>
            </p:nvSpPr>
            <p:spPr>
              <a:xfrm>
                <a:off x="13449" y="3036"/>
                <a:ext cx="4404" cy="6070"/>
              </a:xfrm>
              <a:prstGeom prst="roundRect">
                <a:avLst>
                  <a:gd name="adj" fmla="val 4104"/>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7"/>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
        <p:cNvGrpSpPr/>
        <p:nvPr/>
      </p:nvGrpSpPr>
      <p:grpSpPr>
        <a:xfrm>
          <a:off x="0" y="0"/>
          <a:ext cx="0" cy="0"/>
          <a:chOff x="0" y="0"/>
          <a:chExt cx="0" cy="0"/>
        </a:xfrm>
      </p:grpSpPr>
      <p:sp>
        <p:nvSpPr>
          <p:cNvPr id="43" name="椭圆 42"/>
          <p:cNvSpPr/>
          <p:nvPr/>
        </p:nvSpPr>
        <p:spPr>
          <a:xfrm>
            <a:off x="-30480" y="6132195"/>
            <a:ext cx="12222480" cy="118364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nvPicPr>
          <p:blipFill>
            <a:blip r:embed="rId1"/>
            <a:stretch>
              <a:fillRect/>
            </a:stretch>
          </p:blipFill>
          <p:spPr>
            <a:xfrm>
              <a:off x="0" y="0"/>
              <a:ext cx="10792" cy="10778"/>
            </a:xfrm>
            <a:prstGeom prst="rect">
              <a:avLst/>
            </a:prstGeom>
          </p:spPr>
        </p:pic>
        <p:pic>
          <p:nvPicPr>
            <p:cNvPr id="13" name="图片 12" descr="121121e"/>
            <p:cNvPicPr>
              <a:picLocks noChangeAspect="1"/>
            </p:cNvPicPr>
            <p:nvPr/>
          </p:nvPicPr>
          <p:blipFill>
            <a:blip r:embed="rId1"/>
            <a:srcRect r="21794"/>
            <a:stretch>
              <a:fillRect/>
            </a:stretch>
          </p:blipFill>
          <p:spPr>
            <a:xfrm>
              <a:off x="10792" y="0"/>
              <a:ext cx="8440" cy="10778"/>
            </a:xfrm>
            <a:prstGeom prst="rect">
              <a:avLst/>
            </a:prstGeom>
          </p:spPr>
        </p:pic>
      </p:grpSp>
      <p:grpSp>
        <p:nvGrpSpPr>
          <p:cNvPr id="2" name="组合 1"/>
          <p:cNvGrpSpPr/>
          <p:nvPr/>
        </p:nvGrpSpPr>
        <p:grpSpPr>
          <a:xfrm>
            <a:off x="786130" y="340995"/>
            <a:ext cx="10393680" cy="6517005"/>
            <a:chOff x="1238" y="537"/>
            <a:chExt cx="16368" cy="10263"/>
          </a:xfrm>
        </p:grpSpPr>
        <p:pic>
          <p:nvPicPr>
            <p:cNvPr id="5" name="图片 4" descr="191209黑板小男孩"/>
            <p:cNvPicPr>
              <a:picLocks noChangeAspect="1"/>
            </p:cNvPicPr>
            <p:nvPr/>
          </p:nvPicPr>
          <p:blipFill>
            <a:blip r:embed="rId2"/>
            <a:srcRect l="13738" t="16000" r="25456" b="2429"/>
            <a:stretch>
              <a:fillRect/>
            </a:stretch>
          </p:blipFill>
          <p:spPr>
            <a:xfrm>
              <a:off x="11767" y="5884"/>
              <a:ext cx="5183" cy="4916"/>
            </a:xfrm>
            <a:prstGeom prst="rect">
              <a:avLst/>
            </a:prstGeom>
          </p:spPr>
        </p:pic>
        <p:grpSp>
          <p:nvGrpSpPr>
            <p:cNvPr id="4" name="组合 3"/>
            <p:cNvGrpSpPr/>
            <p:nvPr/>
          </p:nvGrpSpPr>
          <p:grpSpPr>
            <a:xfrm>
              <a:off x="2702" y="5952"/>
              <a:ext cx="7694" cy="727"/>
              <a:chOff x="3707" y="5775"/>
              <a:chExt cx="7694" cy="727"/>
            </a:xfrm>
          </p:grpSpPr>
          <p:grpSp>
            <p:nvGrpSpPr>
              <p:cNvPr id="18" name="组合 17"/>
              <p:cNvGrpSpPr/>
              <p:nvPr/>
            </p:nvGrpSpPr>
            <p:grpSpPr>
              <a:xfrm>
                <a:off x="3707" y="5776"/>
                <a:ext cx="2812" cy="726"/>
                <a:chOff x="1384" y="4488"/>
                <a:chExt cx="2812" cy="726"/>
              </a:xfrm>
            </p:grpSpPr>
            <p:sp>
              <p:nvSpPr>
                <p:cNvPr id="11" name="圆角矩形 10"/>
                <p:cNvSpPr/>
                <p:nvPr/>
              </p:nvSpPr>
              <p:spPr>
                <a:xfrm>
                  <a:off x="1384" y="4488"/>
                  <a:ext cx="2812" cy="726"/>
                </a:xfrm>
                <a:prstGeom prst="roundRect">
                  <a:avLst>
                    <a:gd name="adj" fmla="val 50000"/>
                  </a:avLst>
                </a:prstGeom>
                <a:solidFill>
                  <a:srgbClr val="EF3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589" y="4489"/>
                  <a:ext cx="2402" cy="725"/>
                </a:xfrm>
                <a:prstGeom prst="rect">
                  <a:avLst/>
                </a:prstGeom>
                <a:noFill/>
              </p:spPr>
              <p:txBody>
                <a:bodyPr wrap="square" rtlCol="0">
                  <a:spAutoFit/>
                </a:bodyPr>
                <a:lstStyle/>
                <a:p>
                  <a:pPr algn="dist"/>
                  <a:r>
                    <a:rPr lang="zh-CN" altLang="en-US" sz="2400">
                      <a:solidFill>
                        <a:schemeClr val="bg1"/>
                      </a:solidFill>
                      <a:ea typeface="黑体" panose="02010609060101010101" charset="-122"/>
                      <a:cs typeface="+mn-lt"/>
                    </a:rPr>
                    <a:t>XXX</a:t>
                  </a:r>
                  <a:r>
                    <a:rPr lang="zh-CN" altLang="en-US" sz="2400">
                      <a:solidFill>
                        <a:schemeClr val="bg1"/>
                      </a:solidFill>
                      <a:latin typeface="黑体" panose="02010609060101010101" charset="-122"/>
                      <a:ea typeface="黑体" panose="02010609060101010101" charset="-122"/>
                      <a:cs typeface="黑体" panose="02010609060101010101" charset="-122"/>
                    </a:rPr>
                    <a:t>学校</a:t>
                  </a:r>
                  <a:endParaRPr lang="zh-CN" altLang="en-US" sz="2400">
                    <a:solidFill>
                      <a:schemeClr val="bg1"/>
                    </a:solidFill>
                    <a:latin typeface="黑体" panose="02010609060101010101" charset="-122"/>
                    <a:ea typeface="黑体" panose="02010609060101010101" charset="-122"/>
                    <a:cs typeface="黑体" panose="02010609060101010101" charset="-122"/>
                  </a:endParaRPr>
                </a:p>
              </p:txBody>
            </p:sp>
          </p:grpSp>
          <p:grpSp>
            <p:nvGrpSpPr>
              <p:cNvPr id="17" name="组合 16"/>
              <p:cNvGrpSpPr/>
              <p:nvPr/>
            </p:nvGrpSpPr>
            <p:grpSpPr>
              <a:xfrm>
                <a:off x="7118" y="5775"/>
                <a:ext cx="4283" cy="726"/>
                <a:chOff x="4547" y="4488"/>
                <a:chExt cx="4283" cy="726"/>
              </a:xfrm>
            </p:grpSpPr>
            <p:sp>
              <p:nvSpPr>
                <p:cNvPr id="16" name="圆角矩形 15"/>
                <p:cNvSpPr/>
                <p:nvPr/>
              </p:nvSpPr>
              <p:spPr>
                <a:xfrm>
                  <a:off x="4547" y="4488"/>
                  <a:ext cx="4283" cy="726"/>
                </a:xfrm>
                <a:prstGeom prst="roundRect">
                  <a:avLst>
                    <a:gd name="adj" fmla="val 50000"/>
                  </a:avLst>
                </a:prstGeom>
                <a:solidFill>
                  <a:srgbClr val="078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05" y="4489"/>
                  <a:ext cx="3767" cy="725"/>
                </a:xfrm>
                <a:prstGeom prst="rect">
                  <a:avLst/>
                </a:prstGeom>
                <a:noFill/>
              </p:spPr>
              <p:txBody>
                <a:bodyPr wrap="square" rtlCol="0">
                  <a:spAutoFit/>
                </a:bodyPr>
                <a:lstStyle/>
                <a:p>
                  <a:pPr algn="dist"/>
                  <a:r>
                    <a:rPr lang="zh-CN" altLang="en-US" sz="2400">
                      <a:solidFill>
                        <a:schemeClr val="bg1"/>
                      </a:solidFill>
                      <a:ea typeface="黑体" panose="02010609060101010101" charset="-122"/>
                      <a:cs typeface="+mn-lt"/>
                    </a:rPr>
                    <a:t>20XX</a:t>
                  </a:r>
                  <a:r>
                    <a:rPr lang="zh-CN" altLang="en-US" sz="2400">
                      <a:solidFill>
                        <a:schemeClr val="bg1"/>
                      </a:solidFill>
                      <a:latin typeface="黑体" panose="02010609060101010101" charset="-122"/>
                      <a:ea typeface="黑体" panose="02010609060101010101" charset="-122"/>
                      <a:cs typeface="黑体" panose="02010609060101010101" charset="-122"/>
                    </a:rPr>
                    <a:t>年</a:t>
                  </a:r>
                  <a:r>
                    <a:rPr lang="zh-CN" altLang="en-US" sz="2400">
                      <a:solidFill>
                        <a:schemeClr val="bg1"/>
                      </a:solidFill>
                      <a:ea typeface="黑体" panose="02010609060101010101" charset="-122"/>
                      <a:cs typeface="+mn-lt"/>
                    </a:rPr>
                    <a:t>X</a:t>
                  </a:r>
                  <a:r>
                    <a:rPr lang="zh-CN" altLang="en-US" sz="2400">
                      <a:solidFill>
                        <a:schemeClr val="bg1"/>
                      </a:solidFill>
                      <a:latin typeface="黑体" panose="02010609060101010101" charset="-122"/>
                      <a:ea typeface="黑体" panose="02010609060101010101" charset="-122"/>
                      <a:cs typeface="黑体" panose="02010609060101010101" charset="-122"/>
                    </a:rPr>
                    <a:t>月</a:t>
                  </a:r>
                  <a:r>
                    <a:rPr lang="zh-CN" altLang="en-US" sz="2400">
                      <a:solidFill>
                        <a:schemeClr val="bg1"/>
                      </a:solidFill>
                      <a:ea typeface="黑体" panose="02010609060101010101" charset="-122"/>
                      <a:cs typeface="+mn-lt"/>
                    </a:rPr>
                    <a:t>X</a:t>
                  </a:r>
                  <a:r>
                    <a:rPr lang="zh-CN" altLang="en-US" sz="2400">
                      <a:solidFill>
                        <a:schemeClr val="bg1"/>
                      </a:solidFill>
                      <a:latin typeface="黑体" panose="02010609060101010101" charset="-122"/>
                      <a:ea typeface="黑体" panose="02010609060101010101" charset="-122"/>
                      <a:cs typeface="黑体" panose="02010609060101010101" charset="-122"/>
                    </a:rPr>
                    <a:t>日</a:t>
                  </a:r>
                  <a:endParaRPr lang="zh-CN" altLang="en-US" sz="2400">
                    <a:solidFill>
                      <a:schemeClr val="bg1"/>
                    </a:solidFill>
                    <a:latin typeface="黑体" panose="02010609060101010101" charset="-122"/>
                    <a:ea typeface="黑体" panose="02010609060101010101" charset="-122"/>
                    <a:cs typeface="黑体" panose="02010609060101010101" charset="-122"/>
                  </a:endParaRPr>
                </a:p>
              </p:txBody>
            </p:sp>
          </p:grpSp>
        </p:grpSp>
        <p:grpSp>
          <p:nvGrpSpPr>
            <p:cNvPr id="28" name="组合 27"/>
            <p:cNvGrpSpPr/>
            <p:nvPr/>
          </p:nvGrpSpPr>
          <p:grpSpPr>
            <a:xfrm>
              <a:off x="2081" y="1224"/>
              <a:ext cx="15038" cy="3843"/>
              <a:chOff x="2081" y="1072"/>
              <a:chExt cx="15038" cy="3843"/>
            </a:xfrm>
          </p:grpSpPr>
          <p:sp>
            <p:nvSpPr>
              <p:cNvPr id="22" name="圆角矩形 21"/>
              <p:cNvSpPr/>
              <p:nvPr/>
            </p:nvSpPr>
            <p:spPr>
              <a:xfrm>
                <a:off x="2081" y="1072"/>
                <a:ext cx="15038" cy="3843"/>
              </a:xfrm>
              <a:prstGeom prst="roundRect">
                <a:avLst>
                  <a:gd name="adj" fmla="val 27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842" y="2005"/>
                <a:ext cx="11468" cy="1743"/>
              </a:xfrm>
              <a:prstGeom prst="rect">
                <a:avLst/>
              </a:prstGeom>
              <a:noFill/>
            </p:spPr>
            <p:txBody>
              <a:bodyPr wrap="square" rtlCol="0">
                <a:spAutoFit/>
              </a:bodyPr>
              <a:lstStyle/>
              <a:p>
                <a:pPr algn="dist">
                  <a:lnSpc>
                    <a:spcPct val="110000"/>
                  </a:lnSpc>
                </a:pPr>
                <a:r>
                  <a:rPr lang="zh-CN" altLang="en-US" sz="6000" b="1">
                    <a:ln w="9525">
                      <a:noFill/>
                    </a:ln>
                    <a:solidFill>
                      <a:srgbClr val="CD3A27"/>
                    </a:solidFill>
                    <a:latin typeface="黑体" panose="02010609060101010101" charset="-122"/>
                    <a:ea typeface="黑体" panose="02010609060101010101" charset="-122"/>
                    <a:cs typeface="黑体" panose="02010609060101010101" charset="-122"/>
                    <a:sym typeface="+mn-ea"/>
                  </a:rPr>
                  <a:t>严防疫情 落实工作</a:t>
                </a:r>
                <a:endParaRPr lang="zh-CN" altLang="en-US" sz="6000" b="1">
                  <a:ln w="9525">
                    <a:noFill/>
                  </a:ln>
                  <a:solidFill>
                    <a:srgbClr val="CD3A27"/>
                  </a:solidFill>
                  <a:latin typeface="黑体" panose="02010609060101010101" charset="-122"/>
                  <a:ea typeface="黑体" panose="02010609060101010101" charset="-122"/>
                  <a:cs typeface="黑体" panose="02010609060101010101" charset="-122"/>
                  <a:sym typeface="+mn-ea"/>
                </a:endParaRPr>
              </a:p>
            </p:txBody>
          </p:sp>
          <p:sp>
            <p:nvSpPr>
              <p:cNvPr id="10" name="圆角矩形 9"/>
              <p:cNvSpPr/>
              <p:nvPr/>
            </p:nvSpPr>
            <p:spPr>
              <a:xfrm>
                <a:off x="2251" y="1209"/>
                <a:ext cx="14699" cy="3570"/>
              </a:xfrm>
              <a:prstGeom prst="roundRect">
                <a:avLst>
                  <a:gd name="adj" fmla="val 27788"/>
                </a:avLst>
              </a:prstGeom>
              <a:noFill/>
              <a:ln w="15875">
                <a:solidFill>
                  <a:srgbClr val="1FAD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片 28" descr="699pic_065yle_xy_03"/>
            <p:cNvPicPr>
              <a:picLocks noChangeAspect="1"/>
            </p:cNvPicPr>
            <p:nvPr/>
          </p:nvPicPr>
          <p:blipFill>
            <a:blip r:embed="rId3"/>
            <a:stretch>
              <a:fillRect/>
            </a:stretch>
          </p:blipFill>
          <p:spPr>
            <a:xfrm>
              <a:off x="14622" y="3555"/>
              <a:ext cx="1664" cy="1764"/>
            </a:xfrm>
            <a:prstGeom prst="rect">
              <a:avLst/>
            </a:prstGeom>
          </p:spPr>
        </p:pic>
        <p:pic>
          <p:nvPicPr>
            <p:cNvPr id="30" name="图片 29" descr="699pic_065yle_xy_14"/>
            <p:cNvPicPr>
              <a:picLocks noChangeAspect="1"/>
            </p:cNvPicPr>
            <p:nvPr/>
          </p:nvPicPr>
          <p:blipFill>
            <a:blip r:embed="rId4"/>
            <a:stretch>
              <a:fillRect/>
            </a:stretch>
          </p:blipFill>
          <p:spPr>
            <a:xfrm>
              <a:off x="3124" y="3681"/>
              <a:ext cx="1968" cy="1512"/>
            </a:xfrm>
            <a:prstGeom prst="rect">
              <a:avLst/>
            </a:prstGeom>
          </p:spPr>
        </p:pic>
        <p:pic>
          <p:nvPicPr>
            <p:cNvPr id="40" name="图片 39" descr="2e0b735f98c8462f73fe66895941176c"/>
            <p:cNvPicPr>
              <a:picLocks noChangeAspect="1"/>
            </p:cNvPicPr>
            <p:nvPr/>
          </p:nvPicPr>
          <p:blipFill>
            <a:blip r:embed="rId5"/>
            <a:srcRect l="3788" t="31568" r="2576" b="24699"/>
            <a:stretch>
              <a:fillRect/>
            </a:stretch>
          </p:blipFill>
          <p:spPr>
            <a:xfrm>
              <a:off x="1238" y="891"/>
              <a:ext cx="2522" cy="1178"/>
            </a:xfrm>
            <a:prstGeom prst="rect">
              <a:avLst/>
            </a:prstGeom>
          </p:spPr>
        </p:pic>
        <p:pic>
          <p:nvPicPr>
            <p:cNvPr id="42" name="图片 41" descr="35346"/>
            <p:cNvPicPr>
              <a:picLocks noChangeAspect="1"/>
            </p:cNvPicPr>
            <p:nvPr/>
          </p:nvPicPr>
          <p:blipFill>
            <a:blip r:embed="rId6"/>
            <a:srcRect l="2727" t="6515" r="54545" b="53333"/>
            <a:stretch>
              <a:fillRect/>
            </a:stretch>
          </p:blipFill>
          <p:spPr>
            <a:xfrm>
              <a:off x="15600" y="537"/>
              <a:ext cx="2006" cy="1886"/>
            </a:xfrm>
            <a:prstGeom prst="rect">
              <a:avLst/>
            </a:prstGeom>
          </p:spPr>
        </p:pic>
        <p:grpSp>
          <p:nvGrpSpPr>
            <p:cNvPr id="33" name="组合 32"/>
            <p:cNvGrpSpPr/>
            <p:nvPr/>
          </p:nvGrpSpPr>
          <p:grpSpPr>
            <a:xfrm>
              <a:off x="2660" y="7585"/>
              <a:ext cx="6862" cy="1430"/>
              <a:chOff x="2460" y="7536"/>
              <a:chExt cx="8100" cy="1688"/>
            </a:xfrm>
          </p:grpSpPr>
          <p:pic>
            <p:nvPicPr>
              <p:cNvPr id="46" name="图片 45" descr="0 (72)"/>
              <p:cNvPicPr>
                <a:picLocks noChangeAspect="1"/>
              </p:cNvPicPr>
              <p:nvPr/>
            </p:nvPicPr>
            <p:blipFill>
              <a:blip r:embed="rId7"/>
              <a:stretch>
                <a:fillRect/>
              </a:stretch>
            </p:blipFill>
            <p:spPr>
              <a:xfrm>
                <a:off x="2460" y="7614"/>
                <a:ext cx="1439" cy="1531"/>
              </a:xfrm>
              <a:prstGeom prst="rect">
                <a:avLst/>
              </a:prstGeom>
            </p:spPr>
          </p:pic>
          <p:pic>
            <p:nvPicPr>
              <p:cNvPr id="20" name="图片 19" descr="0 (74)"/>
              <p:cNvPicPr>
                <a:picLocks noChangeAspect="1"/>
              </p:cNvPicPr>
              <p:nvPr/>
            </p:nvPicPr>
            <p:blipFill>
              <a:blip r:embed="rId8"/>
              <a:stretch>
                <a:fillRect/>
              </a:stretch>
            </p:blipFill>
            <p:spPr>
              <a:xfrm>
                <a:off x="4366" y="7536"/>
                <a:ext cx="1572" cy="1688"/>
              </a:xfrm>
              <a:prstGeom prst="rect">
                <a:avLst/>
              </a:prstGeom>
            </p:spPr>
          </p:pic>
          <p:pic>
            <p:nvPicPr>
              <p:cNvPr id="31" name="图片 30" descr="0 (83)"/>
              <p:cNvPicPr>
                <a:picLocks noChangeAspect="1"/>
              </p:cNvPicPr>
              <p:nvPr/>
            </p:nvPicPr>
            <p:blipFill>
              <a:blip r:embed="rId9"/>
              <a:stretch>
                <a:fillRect/>
              </a:stretch>
            </p:blipFill>
            <p:spPr>
              <a:xfrm>
                <a:off x="6405" y="7634"/>
                <a:ext cx="1720" cy="1590"/>
              </a:xfrm>
              <a:prstGeom prst="rect">
                <a:avLst/>
              </a:prstGeom>
            </p:spPr>
          </p:pic>
          <p:pic>
            <p:nvPicPr>
              <p:cNvPr id="32" name="图片 31" descr="54356"/>
              <p:cNvPicPr>
                <a:picLocks noChangeAspect="1"/>
              </p:cNvPicPr>
              <p:nvPr/>
            </p:nvPicPr>
            <p:blipFill>
              <a:blip r:embed="rId10"/>
              <a:stretch>
                <a:fillRect/>
              </a:stretch>
            </p:blipFill>
            <p:spPr>
              <a:xfrm>
                <a:off x="8592" y="7685"/>
                <a:ext cx="1969" cy="1489"/>
              </a:xfrm>
              <a:prstGeom prst="rect">
                <a:avLst/>
              </a:prstGeom>
            </p:spPr>
          </p:pic>
        </p:grpSp>
        <p:pic>
          <p:nvPicPr>
            <p:cNvPr id="37" name="图片 36" descr="0 (83)"/>
            <p:cNvPicPr>
              <a:picLocks noChangeAspect="1"/>
            </p:cNvPicPr>
            <p:nvPr/>
          </p:nvPicPr>
          <p:blipFill>
            <a:blip r:embed="rId9"/>
            <a:stretch>
              <a:fillRect/>
            </a:stretch>
          </p:blipFill>
          <p:spPr>
            <a:xfrm>
              <a:off x="12693" y="6238"/>
              <a:ext cx="1457" cy="1347"/>
            </a:xfrm>
            <a:prstGeom prst="rect">
              <a:avLst/>
            </a:prstGeom>
          </p:spPr>
        </p:pic>
      </p:gr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809"/>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22480" cy="6844030"/>
            <a:chOff x="0" y="0"/>
            <a:chExt cx="19248" cy="10778"/>
          </a:xfrm>
        </p:grpSpPr>
        <p:pic>
          <p:nvPicPr>
            <p:cNvPr id="12" name="图片 11" descr="121121e"/>
            <p:cNvPicPr>
              <a:picLocks noChangeAspect="1"/>
            </p:cNvPicPr>
            <p:nvPr>
              <p:custDataLst>
                <p:tags r:id="rId1"/>
              </p:custDataLst>
            </p:nvPr>
          </p:nvPicPr>
          <p:blipFill>
            <a:blip r:embed="rId2"/>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srcRect r="21794"/>
            <a:stretch>
              <a:fillRect/>
            </a:stretch>
          </p:blipFill>
          <p:spPr>
            <a:xfrm>
              <a:off x="10808" y="0"/>
              <a:ext cx="8440" cy="10778"/>
            </a:xfrm>
            <a:prstGeom prst="rect">
              <a:avLst/>
            </a:prstGeom>
          </p:spPr>
        </p:pic>
      </p:grpSp>
      <p:sp>
        <p:nvSpPr>
          <p:cNvPr id="43" name="椭圆 42"/>
          <p:cNvSpPr/>
          <p:nvPr/>
        </p:nvSpPr>
        <p:spPr>
          <a:xfrm>
            <a:off x="746125" y="4614545"/>
            <a:ext cx="10699750" cy="1877695"/>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856740" y="970915"/>
            <a:ext cx="8479155" cy="4928870"/>
            <a:chOff x="2924" y="1529"/>
            <a:chExt cx="13353" cy="7762"/>
          </a:xfrm>
        </p:grpSpPr>
        <p:sp>
          <p:nvSpPr>
            <p:cNvPr id="22" name="圆角矩形 21"/>
            <p:cNvSpPr/>
            <p:nvPr/>
          </p:nvSpPr>
          <p:spPr>
            <a:xfrm>
              <a:off x="7863" y="2386"/>
              <a:ext cx="8414" cy="6688"/>
            </a:xfrm>
            <a:prstGeom prst="roundRect">
              <a:avLst>
                <a:gd name="adj" fmla="val 214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9000" y="4831"/>
              <a:ext cx="6024" cy="3252"/>
              <a:chOff x="8888" y="4751"/>
              <a:chExt cx="6024" cy="3252"/>
            </a:xfrm>
          </p:grpSpPr>
          <p:sp>
            <p:nvSpPr>
              <p:cNvPr id="4" name="文本框 3"/>
              <p:cNvSpPr txBox="1"/>
              <p:nvPr/>
            </p:nvSpPr>
            <p:spPr>
              <a:xfrm>
                <a:off x="8888" y="4751"/>
                <a:ext cx="5351" cy="822"/>
              </a:xfrm>
              <a:prstGeom prst="rect">
                <a:avLst/>
              </a:prstGeom>
              <a:noFill/>
            </p:spPr>
            <p:txBody>
              <a:bodyPr wrap="square" rtlCol="0">
                <a:spAutoFit/>
              </a:bodyPr>
              <a:lstStyle/>
              <a:p>
                <a:pPr algn="dist"/>
                <a:r>
                  <a:rPr lang="zh-CN" altLang="en-US" sz="2800">
                    <a:solidFill>
                      <a:srgbClr val="CD3A27"/>
                    </a:solidFill>
                    <a:latin typeface="黑体" panose="02010609060101010101" charset="-122"/>
                    <a:ea typeface="黑体" panose="02010609060101010101" charset="-122"/>
                    <a:cs typeface="黑体" panose="02010609060101010101" charset="-122"/>
                  </a:rPr>
                  <a:t>1、假期防护措施</a:t>
                </a:r>
                <a:endParaRPr lang="zh-CN" altLang="en-US" sz="2800">
                  <a:solidFill>
                    <a:srgbClr val="CD3A27"/>
                  </a:solidFill>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8888" y="5966"/>
                <a:ext cx="5358" cy="822"/>
              </a:xfrm>
              <a:prstGeom prst="rect">
                <a:avLst/>
              </a:prstGeom>
              <a:noFill/>
            </p:spPr>
            <p:txBody>
              <a:bodyPr wrap="square" rtlCol="0">
                <a:spAutoFit/>
              </a:bodyPr>
              <a:lstStyle/>
              <a:p>
                <a:pPr algn="dist"/>
                <a:r>
                  <a:rPr lang="zh-CN" altLang="en-US" sz="2800">
                    <a:solidFill>
                      <a:srgbClr val="CD3A27"/>
                    </a:solidFill>
                    <a:latin typeface="黑体" panose="02010609060101010101" charset="-122"/>
                    <a:ea typeface="黑体" panose="02010609060101010101" charset="-122"/>
                    <a:cs typeface="黑体" panose="02010609060101010101" charset="-122"/>
                  </a:rPr>
                  <a:t>2、假期教学计划</a:t>
                </a:r>
                <a:endParaRPr lang="zh-CN" altLang="en-US" sz="2800">
                  <a:solidFill>
                    <a:srgbClr val="CD3A27"/>
                  </a:solidFill>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8888" y="7181"/>
                <a:ext cx="6024" cy="822"/>
              </a:xfrm>
              <a:prstGeom prst="rect">
                <a:avLst/>
              </a:prstGeom>
              <a:noFill/>
            </p:spPr>
            <p:txBody>
              <a:bodyPr wrap="square" rtlCol="0">
                <a:spAutoFit/>
              </a:bodyPr>
              <a:lstStyle/>
              <a:p>
                <a:pPr algn="dist"/>
                <a:r>
                  <a:rPr lang="zh-CN" altLang="en-US" sz="2800">
                    <a:solidFill>
                      <a:srgbClr val="CD3A27"/>
                    </a:solidFill>
                    <a:latin typeface="黑体" panose="02010609060101010101" charset="-122"/>
                    <a:ea typeface="黑体" panose="02010609060101010101" charset="-122"/>
                    <a:cs typeface="黑体" panose="02010609060101010101" charset="-122"/>
                  </a:rPr>
                  <a:t>3、开学后管理措施</a:t>
                </a:r>
                <a:endParaRPr lang="zh-CN" altLang="en-US" sz="2800">
                  <a:solidFill>
                    <a:srgbClr val="CD3A27"/>
                  </a:solidFill>
                  <a:latin typeface="黑体" panose="02010609060101010101" charset="-122"/>
                  <a:ea typeface="黑体" panose="02010609060101010101" charset="-122"/>
                  <a:cs typeface="黑体" panose="02010609060101010101" charset="-122"/>
                </a:endParaRPr>
              </a:p>
            </p:txBody>
          </p:sp>
        </p:grpSp>
        <p:sp>
          <p:nvSpPr>
            <p:cNvPr id="11" name="文本框 10"/>
            <p:cNvSpPr txBox="1"/>
            <p:nvPr/>
          </p:nvSpPr>
          <p:spPr>
            <a:xfrm>
              <a:off x="8952" y="3029"/>
              <a:ext cx="2318" cy="1307"/>
            </a:xfrm>
            <a:prstGeom prst="rect">
              <a:avLst/>
            </a:prstGeom>
            <a:noFill/>
          </p:spPr>
          <p:txBody>
            <a:bodyPr wrap="square" rtlCol="0">
              <a:spAutoFit/>
            </a:bodyPr>
            <a:lstStyle/>
            <a:p>
              <a:pPr algn="dist"/>
              <a:r>
                <a:rPr lang="zh-CN" altLang="en-US" sz="4800">
                  <a:solidFill>
                    <a:srgbClr val="CD3A27"/>
                  </a:solidFill>
                  <a:latin typeface="黑体" panose="02010609060101010101" charset="-122"/>
                  <a:ea typeface="黑体" panose="02010609060101010101" charset="-122"/>
                </a:rPr>
                <a:t>目录</a:t>
              </a:r>
              <a:endParaRPr lang="zh-CN" altLang="en-US" sz="4800">
                <a:solidFill>
                  <a:srgbClr val="CD3A27"/>
                </a:solidFill>
                <a:latin typeface="黑体" panose="02010609060101010101" charset="-122"/>
                <a:ea typeface="黑体" panose="02010609060101010101" charset="-122"/>
              </a:endParaRPr>
            </a:p>
          </p:txBody>
        </p:sp>
        <p:pic>
          <p:nvPicPr>
            <p:cNvPr id="2" name="图片 1" descr="191008男孩"/>
            <p:cNvPicPr>
              <a:picLocks noChangeAspect="1"/>
            </p:cNvPicPr>
            <p:nvPr/>
          </p:nvPicPr>
          <p:blipFill>
            <a:blip r:embed="rId4"/>
            <a:srcRect l="16962" t="8312" r="13569" b="7667"/>
            <a:stretch>
              <a:fillRect/>
            </a:stretch>
          </p:blipFill>
          <p:spPr>
            <a:xfrm flipH="1">
              <a:off x="2924" y="1529"/>
              <a:ext cx="4037" cy="7763"/>
            </a:xfrm>
            <a:prstGeom prst="rect">
              <a:avLst/>
            </a:prstGeom>
          </p:spPr>
        </p:pic>
        <p:grpSp>
          <p:nvGrpSpPr>
            <p:cNvPr id="3" name="组合 2"/>
            <p:cNvGrpSpPr/>
            <p:nvPr/>
          </p:nvGrpSpPr>
          <p:grpSpPr>
            <a:xfrm>
              <a:off x="13236" y="1767"/>
              <a:ext cx="3041" cy="2918"/>
              <a:chOff x="13389" y="1784"/>
              <a:chExt cx="2857" cy="2741"/>
            </a:xfrm>
          </p:grpSpPr>
          <p:pic>
            <p:nvPicPr>
              <p:cNvPr id="46" name="图片 45" descr="0 (72)"/>
              <p:cNvPicPr>
                <a:picLocks noChangeAspect="1"/>
              </p:cNvPicPr>
              <p:nvPr/>
            </p:nvPicPr>
            <p:blipFill>
              <a:blip r:embed="rId5"/>
              <a:stretch>
                <a:fillRect/>
              </a:stretch>
            </p:blipFill>
            <p:spPr>
              <a:xfrm>
                <a:off x="13389" y="2190"/>
                <a:ext cx="962" cy="1024"/>
              </a:xfrm>
              <a:prstGeom prst="rect">
                <a:avLst/>
              </a:prstGeom>
            </p:spPr>
          </p:pic>
          <p:pic>
            <p:nvPicPr>
              <p:cNvPr id="20" name="图片 19" descr="0 (74)"/>
              <p:cNvPicPr>
                <a:picLocks noChangeAspect="1"/>
              </p:cNvPicPr>
              <p:nvPr/>
            </p:nvPicPr>
            <p:blipFill>
              <a:blip r:embed="rId6"/>
              <a:stretch>
                <a:fillRect/>
              </a:stretch>
            </p:blipFill>
            <p:spPr>
              <a:xfrm>
                <a:off x="14696" y="1784"/>
                <a:ext cx="1332" cy="1430"/>
              </a:xfrm>
              <a:prstGeom prst="rect">
                <a:avLst/>
              </a:prstGeom>
            </p:spPr>
          </p:pic>
          <p:pic>
            <p:nvPicPr>
              <p:cNvPr id="31" name="图片 30" descr="0 (83)"/>
              <p:cNvPicPr>
                <a:picLocks noChangeAspect="1"/>
              </p:cNvPicPr>
              <p:nvPr/>
            </p:nvPicPr>
            <p:blipFill>
              <a:blip r:embed="rId7"/>
              <a:stretch>
                <a:fillRect/>
              </a:stretch>
            </p:blipFill>
            <p:spPr>
              <a:xfrm>
                <a:off x="15024" y="3395"/>
                <a:ext cx="1222" cy="1130"/>
              </a:xfrm>
              <a:prstGeom prst="rect">
                <a:avLst/>
              </a:prstGeom>
            </p:spPr>
          </p:pic>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5" name="组合 4"/>
          <p:cNvGrpSpPr/>
          <p:nvPr/>
        </p:nvGrpSpPr>
        <p:grpSpPr>
          <a:xfrm>
            <a:off x="2042160" y="1365885"/>
            <a:ext cx="8107680" cy="4140835"/>
            <a:chOff x="3216" y="2151"/>
            <a:chExt cx="12768" cy="6521"/>
          </a:xfrm>
        </p:grpSpPr>
        <p:sp>
          <p:nvSpPr>
            <p:cNvPr id="43" name="椭圆 42"/>
            <p:cNvSpPr/>
            <p:nvPr/>
          </p:nvSpPr>
          <p:spPr>
            <a:xfrm>
              <a:off x="5138" y="7944"/>
              <a:ext cx="8924" cy="728"/>
            </a:xfrm>
            <a:prstGeom prst="ellipse">
              <a:avLst/>
            </a:prstGeom>
            <a:solidFill>
              <a:srgbClr val="EBB14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216" y="2151"/>
              <a:ext cx="12768" cy="4159"/>
              <a:chOff x="3216" y="2151"/>
              <a:chExt cx="12768" cy="4159"/>
            </a:xfrm>
          </p:grpSpPr>
          <p:grpSp>
            <p:nvGrpSpPr>
              <p:cNvPr id="6" name="组合 5"/>
              <p:cNvGrpSpPr/>
              <p:nvPr/>
            </p:nvGrpSpPr>
            <p:grpSpPr>
              <a:xfrm>
                <a:off x="3216" y="3574"/>
                <a:ext cx="12768" cy="2737"/>
                <a:chOff x="3664" y="2889"/>
                <a:chExt cx="11872" cy="2737"/>
              </a:xfrm>
            </p:grpSpPr>
            <p:sp>
              <p:nvSpPr>
                <p:cNvPr id="22" name="圆角矩形 21"/>
                <p:cNvSpPr/>
                <p:nvPr/>
              </p:nvSpPr>
              <p:spPr>
                <a:xfrm>
                  <a:off x="3664" y="2889"/>
                  <a:ext cx="11872" cy="2737"/>
                </a:xfrm>
                <a:prstGeom prst="roundRect">
                  <a:avLst>
                    <a:gd name="adj" fmla="val 30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071" y="3816"/>
                  <a:ext cx="9062" cy="1452"/>
                </a:xfrm>
                <a:prstGeom prst="rect">
                  <a:avLst/>
                </a:prstGeom>
                <a:noFill/>
              </p:spPr>
              <p:txBody>
                <a:bodyPr wrap="square" rtlCol="0">
                  <a:spAutoFit/>
                </a:bodyPr>
                <a:lstStyle/>
                <a:p>
                  <a:pPr algn="dist"/>
                  <a:r>
                    <a:rPr lang="en-US" altLang="zh-CN" sz="5400">
                      <a:solidFill>
                        <a:srgbClr val="CD3A27"/>
                      </a:solidFill>
                      <a:latin typeface="黑体" panose="02010609060101010101" charset="-122"/>
                      <a:ea typeface="黑体" panose="02010609060101010101" charset="-122"/>
                      <a:cs typeface="黑体" panose="02010609060101010101" charset="-122"/>
                    </a:rPr>
                    <a:t>1</a:t>
                  </a:r>
                  <a:r>
                    <a:rPr lang="zh-CN" altLang="en-US" sz="5400">
                      <a:solidFill>
                        <a:srgbClr val="CD3A27"/>
                      </a:solidFill>
                      <a:latin typeface="黑体" panose="02010609060101010101" charset="-122"/>
                      <a:ea typeface="黑体" panose="02010609060101010101" charset="-122"/>
                      <a:cs typeface="黑体" panose="02010609060101010101" charset="-122"/>
                    </a:rPr>
                    <a:t>、假期防护措施</a:t>
                  </a:r>
                  <a:endParaRPr lang="zh-CN" altLang="en-US" sz="5400">
                    <a:solidFill>
                      <a:srgbClr val="CD3A27"/>
                    </a:solidFill>
                    <a:latin typeface="黑体" panose="02010609060101010101" charset="-122"/>
                    <a:ea typeface="黑体" panose="02010609060101010101" charset="-122"/>
                    <a:cs typeface="黑体" panose="02010609060101010101" charset="-122"/>
                  </a:endParaRPr>
                </a:p>
              </p:txBody>
            </p:sp>
          </p:grpSp>
          <p:grpSp>
            <p:nvGrpSpPr>
              <p:cNvPr id="2" name="组合 1"/>
              <p:cNvGrpSpPr/>
              <p:nvPr/>
            </p:nvGrpSpPr>
            <p:grpSpPr>
              <a:xfrm>
                <a:off x="6042" y="2151"/>
                <a:ext cx="7571" cy="2233"/>
                <a:chOff x="6042" y="2151"/>
                <a:chExt cx="7571" cy="2233"/>
              </a:xfrm>
            </p:grpSpPr>
            <p:pic>
              <p:nvPicPr>
                <p:cNvPr id="46" name="图片 45" descr="0 (72)"/>
                <p:cNvPicPr>
                  <a:picLocks noChangeAspect="1"/>
                </p:cNvPicPr>
                <p:nvPr/>
              </p:nvPicPr>
              <p:blipFill>
                <a:blip r:embed="rId4"/>
                <a:stretch>
                  <a:fillRect/>
                </a:stretch>
              </p:blipFill>
              <p:spPr>
                <a:xfrm>
                  <a:off x="6042" y="3088"/>
                  <a:ext cx="1219" cy="1297"/>
                </a:xfrm>
                <a:prstGeom prst="rect">
                  <a:avLst/>
                </a:prstGeom>
              </p:spPr>
            </p:pic>
            <p:pic>
              <p:nvPicPr>
                <p:cNvPr id="20" name="图片 19" descr="0 (74)"/>
                <p:cNvPicPr>
                  <a:picLocks noChangeAspect="1"/>
                </p:cNvPicPr>
                <p:nvPr/>
              </p:nvPicPr>
              <p:blipFill>
                <a:blip r:embed="rId5"/>
                <a:stretch>
                  <a:fillRect/>
                </a:stretch>
              </p:blipFill>
              <p:spPr>
                <a:xfrm>
                  <a:off x="7708" y="2151"/>
                  <a:ext cx="1775" cy="1906"/>
                </a:xfrm>
                <a:prstGeom prst="rect">
                  <a:avLst/>
                </a:prstGeom>
              </p:spPr>
            </p:pic>
            <p:pic>
              <p:nvPicPr>
                <p:cNvPr id="31" name="图片 30" descr="0 (83)"/>
                <p:cNvPicPr>
                  <a:picLocks noChangeAspect="1"/>
                </p:cNvPicPr>
                <p:nvPr/>
              </p:nvPicPr>
              <p:blipFill>
                <a:blip r:embed="rId6"/>
                <a:stretch>
                  <a:fillRect/>
                </a:stretch>
              </p:blipFill>
              <p:spPr>
                <a:xfrm>
                  <a:off x="10040" y="2710"/>
                  <a:ext cx="1457" cy="1347"/>
                </a:xfrm>
                <a:prstGeom prst="rect">
                  <a:avLst/>
                </a:prstGeom>
              </p:spPr>
            </p:pic>
            <p:pic>
              <p:nvPicPr>
                <p:cNvPr id="32" name="图片 31" descr="54356"/>
                <p:cNvPicPr>
                  <a:picLocks noChangeAspect="1"/>
                </p:cNvPicPr>
                <p:nvPr/>
              </p:nvPicPr>
              <p:blipFill>
                <a:blip r:embed="rId7"/>
                <a:stretch>
                  <a:fillRect/>
                </a:stretch>
              </p:blipFill>
              <p:spPr>
                <a:xfrm>
                  <a:off x="12017" y="3133"/>
                  <a:ext cx="1596" cy="1207"/>
                </a:xfrm>
                <a:prstGeom prst="rect">
                  <a:avLst/>
                </a:prstGeom>
              </p:spPr>
            </p:pic>
          </p:gr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51" y="686"/>
              <a:ext cx="4100"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假期防护措施</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6" name="组合 5"/>
          <p:cNvGrpSpPr/>
          <p:nvPr/>
        </p:nvGrpSpPr>
        <p:grpSpPr>
          <a:xfrm>
            <a:off x="153670" y="2019935"/>
            <a:ext cx="12232005" cy="4004310"/>
            <a:chOff x="242" y="3181"/>
            <a:chExt cx="19263" cy="6306"/>
          </a:xfrm>
        </p:grpSpPr>
        <p:grpSp>
          <p:nvGrpSpPr>
            <p:cNvPr id="17" name="组合 16"/>
            <p:cNvGrpSpPr/>
            <p:nvPr/>
          </p:nvGrpSpPr>
          <p:grpSpPr>
            <a:xfrm>
              <a:off x="242" y="3731"/>
              <a:ext cx="10779" cy="5757"/>
              <a:chOff x="242" y="3262"/>
              <a:chExt cx="10779" cy="5757"/>
            </a:xfrm>
          </p:grpSpPr>
          <p:sp>
            <p:nvSpPr>
              <p:cNvPr id="4" name="椭圆 3"/>
              <p:cNvSpPr/>
              <p:nvPr/>
            </p:nvSpPr>
            <p:spPr>
              <a:xfrm>
                <a:off x="242" y="7710"/>
                <a:ext cx="10779" cy="1309"/>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926" y="3262"/>
                <a:ext cx="9411" cy="4994"/>
              </a:xfrm>
              <a:prstGeom prst="roundRect">
                <a:avLst>
                  <a:gd name="adj" fmla="val 16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557" y="4336"/>
                <a:ext cx="8151" cy="3101"/>
                <a:chOff x="1696" y="4144"/>
                <a:chExt cx="8151" cy="3101"/>
              </a:xfrm>
            </p:grpSpPr>
            <p:sp>
              <p:nvSpPr>
                <p:cNvPr id="100" name="文本框 99"/>
                <p:cNvSpPr txBox="1"/>
                <p:nvPr/>
              </p:nvSpPr>
              <p:spPr>
                <a:xfrm>
                  <a:off x="1696" y="5086"/>
                  <a:ext cx="8151" cy="2159"/>
                </a:xfrm>
                <a:prstGeom prst="rect">
                  <a:avLst/>
                </a:prstGeom>
                <a:noFill/>
                <a:ln w="9525">
                  <a:noFill/>
                </a:ln>
              </p:spPr>
              <p:txBody>
                <a:bodyPr wrap="square">
                  <a:spAutoFit/>
                </a:bodyPr>
                <a:lstStyle/>
                <a:p>
                  <a:pPr indent="0" algn="just">
                    <a:lnSpc>
                      <a:spcPct val="130000"/>
                    </a:lnSpc>
                  </a:pPr>
                  <a:r>
                    <a:rPr lang="zh-CN" sz="1600" b="0">
                      <a:solidFill>
                        <a:schemeClr val="tx1">
                          <a:lumMod val="85000"/>
                          <a:lumOff val="15000"/>
                        </a:schemeClr>
                      </a:solidFill>
                      <a:latin typeface="黑体" panose="02010609060101010101" charset="-122"/>
                      <a:ea typeface="黑体" panose="02010609060101010101" charset="-122"/>
                      <a:cs typeface="黑体" panose="02010609060101010101" charset="-122"/>
                    </a:rPr>
                    <a:t>寒假期间学校教职员工和学生均应尽量居家，减少走亲访友、聚会聚餐，减少到人员密集的公共场所活动，尤其是空气流动性差的地方，例如公共浴池、温泉、影院、网吧、</a:t>
                  </a:r>
                  <a:r>
                    <a:rPr lang="en-US" sz="1600" b="0">
                      <a:solidFill>
                        <a:schemeClr val="tx1">
                          <a:lumMod val="85000"/>
                          <a:lumOff val="15000"/>
                        </a:schemeClr>
                      </a:solidFill>
                      <a:latin typeface="黑体" panose="02010609060101010101" charset="-122"/>
                      <a:ea typeface="黑体" panose="02010609060101010101" charset="-122"/>
                      <a:cs typeface="黑体" panose="02010609060101010101" charset="-122"/>
                    </a:rPr>
                    <a:t>KTV</a:t>
                  </a:r>
                  <a:r>
                    <a:rPr lang="zh-CN" sz="1600" b="0">
                      <a:solidFill>
                        <a:schemeClr val="tx1">
                          <a:lumMod val="85000"/>
                          <a:lumOff val="15000"/>
                        </a:schemeClr>
                      </a:solidFill>
                      <a:latin typeface="黑体" panose="02010609060101010101" charset="-122"/>
                      <a:ea typeface="黑体" panose="02010609060101010101" charset="-122"/>
                      <a:cs typeface="黑体" panose="02010609060101010101" charset="-122"/>
                    </a:rPr>
                    <a:t>、商场、车站、机场、码头、展览馆等。</a:t>
                  </a:r>
                  <a:endParaRPr lang="zh-CN" altLang="en-US" sz="1600" b="0">
                    <a:solidFill>
                      <a:schemeClr val="tx1">
                        <a:lumMod val="85000"/>
                        <a:lumOff val="15000"/>
                      </a:schemeClr>
                    </a:solidFill>
                    <a:latin typeface="黑体" panose="02010609060101010101" charset="-122"/>
                    <a:ea typeface="黑体" panose="02010609060101010101" charset="-122"/>
                    <a:cs typeface="黑体" panose="02010609060101010101" charset="-122"/>
                  </a:endParaRPr>
                </a:p>
              </p:txBody>
            </p:sp>
            <p:sp>
              <p:nvSpPr>
                <p:cNvPr id="2" name="文本框 1"/>
                <p:cNvSpPr txBox="1"/>
                <p:nvPr/>
              </p:nvSpPr>
              <p:spPr>
                <a:xfrm>
                  <a:off x="1696" y="4144"/>
                  <a:ext cx="7926" cy="628"/>
                </a:xfrm>
                <a:prstGeom prst="rect">
                  <a:avLst/>
                </a:prstGeom>
                <a:noFill/>
              </p:spPr>
              <p:txBody>
                <a:bodyPr wrap="none" rtlCol="0" anchor="t">
                  <a:spAutoFit/>
                </a:bodyPr>
                <a:lstStyle/>
                <a:p>
                  <a:r>
                    <a:rPr lang="zh-CN" sz="2000" b="1">
                      <a:solidFill>
                        <a:srgbClr val="CD3A27"/>
                      </a:solidFill>
                      <a:latin typeface="黑体" panose="02010609060101010101" charset="-122"/>
                      <a:ea typeface="黑体" panose="02010609060101010101" charset="-122"/>
                      <a:sym typeface="+mn-ea"/>
                    </a:rPr>
                    <a:t>拒绝到人员密集的公共场所，尽量居家防疫</a:t>
                  </a:r>
                  <a:endParaRPr lang="zh-CN" sz="2000" b="1">
                    <a:solidFill>
                      <a:srgbClr val="CD3A27"/>
                    </a:solidFill>
                    <a:latin typeface="黑体" panose="02010609060101010101" charset="-122"/>
                    <a:ea typeface="黑体" panose="02010609060101010101" charset="-122"/>
                    <a:sym typeface="+mn-ea"/>
                  </a:endParaRPr>
                </a:p>
              </p:txBody>
            </p:sp>
          </p:grpSp>
          <p:pic>
            <p:nvPicPr>
              <p:cNvPr id="7" name="图片 6" descr="医疗_"/>
              <p:cNvPicPr>
                <a:picLocks noChangeAspect="1"/>
              </p:cNvPicPr>
              <p:nvPr/>
            </p:nvPicPr>
            <p:blipFill>
              <a:blip r:embed="rId4"/>
              <a:stretch>
                <a:fillRect/>
              </a:stretch>
            </p:blipFill>
            <p:spPr>
              <a:xfrm>
                <a:off x="9176" y="7496"/>
                <a:ext cx="851" cy="851"/>
              </a:xfrm>
              <a:prstGeom prst="rect">
                <a:avLst/>
              </a:prstGeom>
            </p:spPr>
          </p:pic>
          <p:pic>
            <p:nvPicPr>
              <p:cNvPr id="10" name="图片 9" descr="医疗_"/>
              <p:cNvPicPr>
                <a:picLocks noChangeAspect="1"/>
              </p:cNvPicPr>
              <p:nvPr/>
            </p:nvPicPr>
            <p:blipFill>
              <a:blip r:embed="rId4"/>
              <a:stretch>
                <a:fillRect/>
              </a:stretch>
            </p:blipFill>
            <p:spPr>
              <a:xfrm>
                <a:off x="1131" y="3262"/>
                <a:ext cx="426" cy="426"/>
              </a:xfrm>
              <a:prstGeom prst="rect">
                <a:avLst/>
              </a:prstGeom>
            </p:spPr>
          </p:pic>
        </p:grpSp>
        <p:pic>
          <p:nvPicPr>
            <p:cNvPr id="15" name="图片 14" descr="190930学士扁平学习教育"/>
            <p:cNvPicPr>
              <a:picLocks noChangeAspect="1"/>
            </p:cNvPicPr>
            <p:nvPr/>
          </p:nvPicPr>
          <p:blipFill>
            <a:blip r:embed="rId5"/>
            <a:srcRect l="14657" t="13947" r="6876" b="19030"/>
            <a:stretch>
              <a:fillRect/>
            </a:stretch>
          </p:blipFill>
          <p:spPr>
            <a:xfrm>
              <a:off x="11021" y="3601"/>
              <a:ext cx="8484" cy="5124"/>
            </a:xfrm>
            <a:prstGeom prst="rect">
              <a:avLst/>
            </a:prstGeom>
          </p:spPr>
        </p:pic>
        <p:pic>
          <p:nvPicPr>
            <p:cNvPr id="31" name="图片 30" descr="0 (83)"/>
            <p:cNvPicPr>
              <a:picLocks noChangeAspect="1"/>
            </p:cNvPicPr>
            <p:nvPr/>
          </p:nvPicPr>
          <p:blipFill>
            <a:blip r:embed="rId6"/>
            <a:stretch>
              <a:fillRect/>
            </a:stretch>
          </p:blipFill>
          <p:spPr>
            <a:xfrm>
              <a:off x="8777" y="3181"/>
              <a:ext cx="1649" cy="1525"/>
            </a:xfrm>
            <a:prstGeom prst="rect">
              <a:avLst/>
            </a:prstGeom>
          </p:spPr>
        </p:pic>
        <p:pic>
          <p:nvPicPr>
            <p:cNvPr id="46" name="图片 45" descr="0 (72)"/>
            <p:cNvPicPr>
              <a:picLocks noChangeAspect="1"/>
            </p:cNvPicPr>
            <p:nvPr/>
          </p:nvPicPr>
          <p:blipFill>
            <a:blip r:embed="rId7"/>
            <a:stretch>
              <a:fillRect/>
            </a:stretch>
          </p:blipFill>
          <p:spPr>
            <a:xfrm>
              <a:off x="1131" y="8061"/>
              <a:ext cx="897" cy="954"/>
            </a:xfrm>
            <a:prstGeom prst="rect">
              <a:avLst/>
            </a:prstGeom>
          </p:spPr>
        </p:pic>
      </p:grpSp>
    </p:spTree>
    <p:custDataLst>
      <p:tags r:id="rId8"/>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51" y="686"/>
              <a:ext cx="4100"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假期防护措施</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22" name="组合 21"/>
          <p:cNvGrpSpPr/>
          <p:nvPr/>
        </p:nvGrpSpPr>
        <p:grpSpPr>
          <a:xfrm>
            <a:off x="-30480" y="1576705"/>
            <a:ext cx="12024995" cy="4007485"/>
            <a:chOff x="-128" y="2223"/>
            <a:chExt cx="18937" cy="6311"/>
          </a:xfrm>
        </p:grpSpPr>
        <p:sp>
          <p:nvSpPr>
            <p:cNvPr id="21" name="椭圆 20"/>
            <p:cNvSpPr/>
            <p:nvPr/>
          </p:nvSpPr>
          <p:spPr>
            <a:xfrm>
              <a:off x="8030" y="7225"/>
              <a:ext cx="10779" cy="1309"/>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714" y="3172"/>
              <a:ext cx="9411" cy="4617"/>
            </a:xfrm>
            <a:prstGeom prst="roundRect">
              <a:avLst>
                <a:gd name="adj" fmla="val 168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9159" y="4218"/>
              <a:ext cx="8521" cy="2525"/>
              <a:chOff x="1568" y="3580"/>
              <a:chExt cx="8521" cy="2525"/>
            </a:xfrm>
          </p:grpSpPr>
          <p:sp>
            <p:nvSpPr>
              <p:cNvPr id="100" name="文本框 99"/>
              <p:cNvSpPr txBox="1"/>
              <p:nvPr/>
            </p:nvSpPr>
            <p:spPr>
              <a:xfrm>
                <a:off x="1568" y="4450"/>
                <a:ext cx="8521" cy="1655"/>
              </a:xfrm>
              <a:prstGeom prst="rect">
                <a:avLst/>
              </a:prstGeom>
              <a:noFill/>
              <a:ln w="9525">
                <a:noFill/>
              </a:ln>
            </p:spPr>
            <p:txBody>
              <a:bodyPr wrap="square">
                <a:spAutoFit/>
              </a:bodyPr>
              <a:lstStyle/>
              <a:p>
                <a:pPr indent="0" algn="just">
                  <a:lnSpc>
                    <a:spcPct val="130000"/>
                  </a:lnSpc>
                </a:pPr>
                <a:r>
                  <a:rPr sz="1600" b="0">
                    <a:solidFill>
                      <a:schemeClr val="tx1">
                        <a:lumMod val="85000"/>
                        <a:lumOff val="15000"/>
                      </a:schemeClr>
                    </a:solidFill>
                    <a:latin typeface="黑体" panose="02010609060101010101" charset="-122"/>
                    <a:ea typeface="黑体" panose="02010609060101010101" charset="-122"/>
                  </a:rPr>
                  <a:t>每天早晨，每个班级群老师认真督促每一位家长给自己的孩子量体温并填好提问统计表，发现体温偏高的情况老师</a:t>
                </a:r>
                <a:r>
                  <a:rPr lang="zh-CN" sz="1600" b="0">
                    <a:solidFill>
                      <a:schemeClr val="tx1">
                        <a:lumMod val="85000"/>
                        <a:lumOff val="15000"/>
                      </a:schemeClr>
                    </a:solidFill>
                    <a:latin typeface="黑体" panose="02010609060101010101" charset="-122"/>
                    <a:ea typeface="黑体" panose="02010609060101010101" charset="-122"/>
                  </a:rPr>
                  <a:t>及时</a:t>
                </a:r>
                <a:r>
                  <a:rPr sz="1600" b="0">
                    <a:solidFill>
                      <a:schemeClr val="tx1">
                        <a:lumMod val="85000"/>
                        <a:lumOff val="15000"/>
                      </a:schemeClr>
                    </a:solidFill>
                    <a:latin typeface="黑体" panose="02010609060101010101" charset="-122"/>
                    <a:ea typeface="黑体" panose="02010609060101010101" charset="-122"/>
                  </a:rPr>
                  <a:t>电话询问详情，如实填写上报。</a:t>
                </a:r>
                <a:endParaRPr sz="1600" b="0">
                  <a:solidFill>
                    <a:schemeClr val="tx1">
                      <a:lumMod val="85000"/>
                      <a:lumOff val="15000"/>
                    </a:schemeClr>
                  </a:solidFill>
                  <a:latin typeface="黑体" panose="02010609060101010101" charset="-122"/>
                  <a:ea typeface="黑体" panose="02010609060101010101" charset="-122"/>
                </a:endParaRPr>
              </a:p>
            </p:txBody>
          </p:sp>
          <p:sp>
            <p:nvSpPr>
              <p:cNvPr id="3" name="文本框 2"/>
              <p:cNvSpPr txBox="1"/>
              <p:nvPr/>
            </p:nvSpPr>
            <p:spPr>
              <a:xfrm>
                <a:off x="1568" y="3580"/>
                <a:ext cx="6492" cy="628"/>
              </a:xfrm>
              <a:prstGeom prst="rect">
                <a:avLst/>
              </a:prstGeom>
              <a:noFill/>
            </p:spPr>
            <p:txBody>
              <a:bodyPr wrap="square" rtlCol="0" anchor="t">
                <a:spAutoFit/>
              </a:bodyPr>
              <a:lstStyle/>
              <a:p>
                <a:r>
                  <a:rPr sz="2000" b="1">
                    <a:solidFill>
                      <a:srgbClr val="CD3A27"/>
                    </a:solidFill>
                    <a:latin typeface="黑体" panose="02010609060101010101" charset="-122"/>
                    <a:ea typeface="黑体" panose="02010609060101010101" charset="-122"/>
                    <a:sym typeface="+mn-ea"/>
                  </a:rPr>
                  <a:t>坚持每天做好学生疫情排查工作</a:t>
                </a:r>
                <a:endParaRPr lang="zh-CN" altLang="en-US" sz="2000" b="1">
                  <a:solidFill>
                    <a:srgbClr val="CD3A27"/>
                  </a:solidFill>
                  <a:latin typeface="黑体" panose="02010609060101010101" charset="-122"/>
                  <a:ea typeface="黑体" panose="02010609060101010101" charset="-122"/>
                  <a:sym typeface="+mn-ea"/>
                </a:endParaRPr>
              </a:p>
            </p:txBody>
          </p:sp>
        </p:grpSp>
        <p:pic>
          <p:nvPicPr>
            <p:cNvPr id="20" name="图片 19" descr="洗脸、洗手、卫生间"/>
            <p:cNvPicPr>
              <a:picLocks noChangeAspect="1"/>
            </p:cNvPicPr>
            <p:nvPr/>
          </p:nvPicPr>
          <p:blipFill>
            <a:blip r:embed="rId4"/>
            <a:stretch>
              <a:fillRect/>
            </a:stretch>
          </p:blipFill>
          <p:spPr>
            <a:xfrm>
              <a:off x="8594" y="6880"/>
              <a:ext cx="1106" cy="1106"/>
            </a:xfrm>
            <a:prstGeom prst="rect">
              <a:avLst/>
            </a:prstGeom>
          </p:spPr>
        </p:pic>
        <p:pic>
          <p:nvPicPr>
            <p:cNvPr id="31" name="图片 30" descr="0 (83)"/>
            <p:cNvPicPr>
              <a:picLocks noChangeAspect="1"/>
            </p:cNvPicPr>
            <p:nvPr/>
          </p:nvPicPr>
          <p:blipFill>
            <a:blip r:embed="rId5"/>
            <a:stretch>
              <a:fillRect/>
            </a:stretch>
          </p:blipFill>
          <p:spPr>
            <a:xfrm>
              <a:off x="16476" y="2993"/>
              <a:ext cx="1649" cy="1525"/>
            </a:xfrm>
            <a:prstGeom prst="rect">
              <a:avLst/>
            </a:prstGeom>
          </p:spPr>
        </p:pic>
        <p:grpSp>
          <p:nvGrpSpPr>
            <p:cNvPr id="17" name="组合 16"/>
            <p:cNvGrpSpPr/>
            <p:nvPr/>
          </p:nvGrpSpPr>
          <p:grpSpPr>
            <a:xfrm>
              <a:off x="-128" y="2223"/>
              <a:ext cx="8047" cy="6044"/>
              <a:chOff x="-128" y="6239"/>
              <a:chExt cx="8047" cy="6044"/>
            </a:xfrm>
          </p:grpSpPr>
          <p:pic>
            <p:nvPicPr>
              <p:cNvPr id="50" name="图片 49" descr="4535"/>
              <p:cNvPicPr>
                <a:picLocks noChangeAspect="1"/>
              </p:cNvPicPr>
              <p:nvPr/>
            </p:nvPicPr>
            <p:blipFill>
              <a:blip r:embed="rId6"/>
              <a:stretch>
                <a:fillRect/>
              </a:stretch>
            </p:blipFill>
            <p:spPr>
              <a:xfrm>
                <a:off x="1901" y="6239"/>
                <a:ext cx="4821" cy="6044"/>
              </a:xfrm>
              <a:prstGeom prst="rect">
                <a:avLst/>
              </a:prstGeom>
            </p:spPr>
          </p:pic>
          <p:pic>
            <p:nvPicPr>
              <p:cNvPr id="48" name="图片 47" descr="191209许多书"/>
              <p:cNvPicPr>
                <a:picLocks noChangeAspect="1"/>
              </p:cNvPicPr>
              <p:nvPr/>
            </p:nvPicPr>
            <p:blipFill>
              <a:blip r:embed="rId7"/>
              <a:stretch>
                <a:fillRect/>
              </a:stretch>
            </p:blipFill>
            <p:spPr>
              <a:xfrm flipH="1">
                <a:off x="-128" y="9328"/>
                <a:ext cx="8047" cy="2908"/>
              </a:xfrm>
              <a:prstGeom prst="rect">
                <a:avLst/>
              </a:prstGeom>
            </p:spPr>
          </p:pic>
        </p:grpSp>
      </p:grpSp>
    </p:spTree>
    <p:custDataLst>
      <p:tags r:id="rId8"/>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5" name="组合 4"/>
          <p:cNvGrpSpPr/>
          <p:nvPr/>
        </p:nvGrpSpPr>
        <p:grpSpPr>
          <a:xfrm>
            <a:off x="2042160" y="1365885"/>
            <a:ext cx="8107680" cy="4140835"/>
            <a:chOff x="3216" y="2151"/>
            <a:chExt cx="12768" cy="6521"/>
          </a:xfrm>
        </p:grpSpPr>
        <p:sp>
          <p:nvSpPr>
            <p:cNvPr id="43" name="椭圆 42"/>
            <p:cNvSpPr/>
            <p:nvPr/>
          </p:nvSpPr>
          <p:spPr>
            <a:xfrm>
              <a:off x="5138" y="7944"/>
              <a:ext cx="8924" cy="728"/>
            </a:xfrm>
            <a:prstGeom prst="ellipse">
              <a:avLst/>
            </a:prstGeom>
            <a:solidFill>
              <a:srgbClr val="EBB14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216" y="2151"/>
              <a:ext cx="12768" cy="4159"/>
              <a:chOff x="3216" y="2151"/>
              <a:chExt cx="12768" cy="4159"/>
            </a:xfrm>
          </p:grpSpPr>
          <p:grpSp>
            <p:nvGrpSpPr>
              <p:cNvPr id="6" name="组合 5"/>
              <p:cNvGrpSpPr/>
              <p:nvPr/>
            </p:nvGrpSpPr>
            <p:grpSpPr>
              <a:xfrm>
                <a:off x="3216" y="3574"/>
                <a:ext cx="12768" cy="2737"/>
                <a:chOff x="3664" y="2889"/>
                <a:chExt cx="11872" cy="2737"/>
              </a:xfrm>
            </p:grpSpPr>
            <p:sp>
              <p:nvSpPr>
                <p:cNvPr id="22" name="圆角矩形 21"/>
                <p:cNvSpPr/>
                <p:nvPr/>
              </p:nvSpPr>
              <p:spPr>
                <a:xfrm>
                  <a:off x="3664" y="2889"/>
                  <a:ext cx="11872" cy="2737"/>
                </a:xfrm>
                <a:prstGeom prst="roundRect">
                  <a:avLst>
                    <a:gd name="adj" fmla="val 307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071" y="3816"/>
                  <a:ext cx="9062" cy="1452"/>
                </a:xfrm>
                <a:prstGeom prst="rect">
                  <a:avLst/>
                </a:prstGeom>
                <a:noFill/>
              </p:spPr>
              <p:txBody>
                <a:bodyPr wrap="square" rtlCol="0">
                  <a:spAutoFit/>
                </a:bodyPr>
                <a:lstStyle/>
                <a:p>
                  <a:pPr algn="dist"/>
                  <a:r>
                    <a:rPr lang="en-US" altLang="zh-CN" sz="5400">
                      <a:solidFill>
                        <a:srgbClr val="CD3A27"/>
                      </a:solidFill>
                      <a:latin typeface="黑体" panose="02010609060101010101" charset="-122"/>
                      <a:ea typeface="黑体" panose="02010609060101010101" charset="-122"/>
                      <a:cs typeface="黑体" panose="02010609060101010101" charset="-122"/>
                    </a:rPr>
                    <a:t>2</a:t>
                  </a:r>
                  <a:r>
                    <a:rPr lang="zh-CN" altLang="en-US" sz="5400">
                      <a:solidFill>
                        <a:srgbClr val="CD3A27"/>
                      </a:solidFill>
                      <a:latin typeface="黑体" panose="02010609060101010101" charset="-122"/>
                      <a:ea typeface="黑体" panose="02010609060101010101" charset="-122"/>
                      <a:cs typeface="黑体" panose="02010609060101010101" charset="-122"/>
                    </a:rPr>
                    <a:t>、假期教学计划</a:t>
                  </a:r>
                  <a:endParaRPr lang="zh-CN" altLang="en-US" sz="5400">
                    <a:solidFill>
                      <a:srgbClr val="CD3A27"/>
                    </a:solidFill>
                    <a:latin typeface="黑体" panose="02010609060101010101" charset="-122"/>
                    <a:ea typeface="黑体" panose="02010609060101010101" charset="-122"/>
                    <a:cs typeface="黑体" panose="02010609060101010101" charset="-122"/>
                  </a:endParaRPr>
                </a:p>
              </p:txBody>
            </p:sp>
          </p:grpSp>
          <p:grpSp>
            <p:nvGrpSpPr>
              <p:cNvPr id="2" name="组合 1"/>
              <p:cNvGrpSpPr/>
              <p:nvPr/>
            </p:nvGrpSpPr>
            <p:grpSpPr>
              <a:xfrm>
                <a:off x="6042" y="2151"/>
                <a:ext cx="7571" cy="2233"/>
                <a:chOff x="6042" y="2151"/>
                <a:chExt cx="7571" cy="2233"/>
              </a:xfrm>
            </p:grpSpPr>
            <p:pic>
              <p:nvPicPr>
                <p:cNvPr id="46" name="图片 45" descr="0 (72)"/>
                <p:cNvPicPr>
                  <a:picLocks noChangeAspect="1"/>
                </p:cNvPicPr>
                <p:nvPr/>
              </p:nvPicPr>
              <p:blipFill>
                <a:blip r:embed="rId4"/>
                <a:stretch>
                  <a:fillRect/>
                </a:stretch>
              </p:blipFill>
              <p:spPr>
                <a:xfrm>
                  <a:off x="6042" y="3088"/>
                  <a:ext cx="1219" cy="1297"/>
                </a:xfrm>
                <a:prstGeom prst="rect">
                  <a:avLst/>
                </a:prstGeom>
              </p:spPr>
            </p:pic>
            <p:pic>
              <p:nvPicPr>
                <p:cNvPr id="20" name="图片 19" descr="0 (74)"/>
                <p:cNvPicPr>
                  <a:picLocks noChangeAspect="1"/>
                </p:cNvPicPr>
                <p:nvPr/>
              </p:nvPicPr>
              <p:blipFill>
                <a:blip r:embed="rId5"/>
                <a:stretch>
                  <a:fillRect/>
                </a:stretch>
              </p:blipFill>
              <p:spPr>
                <a:xfrm>
                  <a:off x="7708" y="2151"/>
                  <a:ext cx="1775" cy="1906"/>
                </a:xfrm>
                <a:prstGeom prst="rect">
                  <a:avLst/>
                </a:prstGeom>
              </p:spPr>
            </p:pic>
            <p:pic>
              <p:nvPicPr>
                <p:cNvPr id="31" name="图片 30" descr="0 (83)"/>
                <p:cNvPicPr>
                  <a:picLocks noChangeAspect="1"/>
                </p:cNvPicPr>
                <p:nvPr/>
              </p:nvPicPr>
              <p:blipFill>
                <a:blip r:embed="rId6"/>
                <a:stretch>
                  <a:fillRect/>
                </a:stretch>
              </p:blipFill>
              <p:spPr>
                <a:xfrm>
                  <a:off x="10040" y="2710"/>
                  <a:ext cx="1457" cy="1347"/>
                </a:xfrm>
                <a:prstGeom prst="rect">
                  <a:avLst/>
                </a:prstGeom>
              </p:spPr>
            </p:pic>
            <p:pic>
              <p:nvPicPr>
                <p:cNvPr id="32" name="图片 31" descr="54356"/>
                <p:cNvPicPr>
                  <a:picLocks noChangeAspect="1"/>
                </p:cNvPicPr>
                <p:nvPr/>
              </p:nvPicPr>
              <p:blipFill>
                <a:blip r:embed="rId7"/>
                <a:stretch>
                  <a:fillRect/>
                </a:stretch>
              </p:blipFill>
              <p:spPr>
                <a:xfrm>
                  <a:off x="12017" y="3133"/>
                  <a:ext cx="1596" cy="1207"/>
                </a:xfrm>
                <a:prstGeom prst="rect">
                  <a:avLst/>
                </a:prstGeom>
              </p:spPr>
            </p:pic>
          </p:grpSp>
        </p:grpSp>
      </p:gr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sp>
        <p:nvSpPr>
          <p:cNvPr id="43" name="椭圆 42"/>
          <p:cNvSpPr/>
          <p:nvPr/>
        </p:nvSpPr>
        <p:spPr>
          <a:xfrm>
            <a:off x="-30480" y="6534785"/>
            <a:ext cx="12222480" cy="60960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14" charset="0"/>
              <a:cs typeface="14" charset="0"/>
            </a:endParaRPr>
          </a:p>
        </p:txBody>
      </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51" y="686"/>
              <a:ext cx="4100"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线上教学管理</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40" name="组合 39"/>
          <p:cNvGrpSpPr/>
          <p:nvPr/>
        </p:nvGrpSpPr>
        <p:grpSpPr>
          <a:xfrm>
            <a:off x="832485" y="1539240"/>
            <a:ext cx="10464165" cy="4282440"/>
            <a:chOff x="1011" y="2424"/>
            <a:chExt cx="16479" cy="6744"/>
          </a:xfrm>
        </p:grpSpPr>
        <p:grpSp>
          <p:nvGrpSpPr>
            <p:cNvPr id="36" name="组合 35"/>
            <p:cNvGrpSpPr/>
            <p:nvPr/>
          </p:nvGrpSpPr>
          <p:grpSpPr>
            <a:xfrm>
              <a:off x="1011" y="2424"/>
              <a:ext cx="8334" cy="6744"/>
              <a:chOff x="231" y="2424"/>
              <a:chExt cx="8334" cy="6744"/>
            </a:xfrm>
          </p:grpSpPr>
          <p:sp>
            <p:nvSpPr>
              <p:cNvPr id="30" name="椭圆 29"/>
              <p:cNvSpPr/>
              <p:nvPr/>
            </p:nvSpPr>
            <p:spPr>
              <a:xfrm>
                <a:off x="231" y="2424"/>
                <a:ext cx="6745" cy="6745"/>
              </a:xfrm>
              <a:prstGeom prst="ellipse">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644" y="3128"/>
                <a:ext cx="3847" cy="5278"/>
                <a:chOff x="1506" y="1850"/>
                <a:chExt cx="4158" cy="5704"/>
              </a:xfrm>
            </p:grpSpPr>
            <p:sp>
              <p:nvSpPr>
                <p:cNvPr id="6" name="文本框 5"/>
                <p:cNvSpPr txBox="1"/>
                <p:nvPr/>
              </p:nvSpPr>
              <p:spPr>
                <a:xfrm>
                  <a:off x="1506" y="6875"/>
                  <a:ext cx="4158" cy="679"/>
                </a:xfrm>
                <a:prstGeom prst="rect">
                  <a:avLst/>
                </a:prstGeom>
                <a:noFill/>
              </p:spPr>
              <p:txBody>
                <a:bodyPr wrap="square" rtlCol="0" anchor="t">
                  <a:spAutoFit/>
                </a:bodyPr>
                <a:lstStyle/>
                <a:p>
                  <a:pPr algn="ctr"/>
                  <a:r>
                    <a:rPr lang="zh-CN" sz="2000" b="1">
                      <a:solidFill>
                        <a:srgbClr val="CD3A27"/>
                      </a:solidFill>
                      <a:latin typeface="黑体" panose="02010609060101010101" charset="-122"/>
                      <a:ea typeface="黑体" panose="02010609060101010101" charset="-122"/>
                      <a:cs typeface="黑体" panose="02010609060101010101" charset="-122"/>
                      <a:sym typeface="+mn-ea"/>
                    </a:rPr>
                    <a:t>学校各班级班主任</a:t>
                  </a:r>
                  <a:endParaRPr lang="zh-CN" altLang="en-US" sz="2000" b="1">
                    <a:solidFill>
                      <a:srgbClr val="CD3A27"/>
                    </a:solidFill>
                    <a:latin typeface="黑体" panose="02010609060101010101" charset="-122"/>
                    <a:ea typeface="黑体" panose="02010609060101010101" charset="-122"/>
                    <a:cs typeface="黑体" panose="02010609060101010101" charset="-122"/>
                    <a:sym typeface="+mn-ea"/>
                  </a:endParaRPr>
                </a:p>
              </p:txBody>
            </p:sp>
            <p:pic>
              <p:nvPicPr>
                <p:cNvPr id="28" name="图片 27" descr="看书思考的女孩"/>
                <p:cNvPicPr>
                  <a:picLocks noChangeAspect="1"/>
                </p:cNvPicPr>
                <p:nvPr/>
              </p:nvPicPr>
              <p:blipFill>
                <a:blip r:embed="rId4"/>
                <a:stretch>
                  <a:fillRect/>
                </a:stretch>
              </p:blipFill>
              <p:spPr>
                <a:xfrm>
                  <a:off x="2089" y="1850"/>
                  <a:ext cx="3071" cy="4524"/>
                </a:xfrm>
                <a:prstGeom prst="rect">
                  <a:avLst/>
                </a:prstGeom>
              </p:spPr>
            </p:pic>
          </p:grpSp>
          <p:grpSp>
            <p:nvGrpSpPr>
              <p:cNvPr id="35" name="组合 34"/>
              <p:cNvGrpSpPr/>
              <p:nvPr/>
            </p:nvGrpSpPr>
            <p:grpSpPr>
              <a:xfrm>
                <a:off x="5491" y="2767"/>
                <a:ext cx="3074" cy="6060"/>
                <a:chOff x="5491" y="2836"/>
                <a:chExt cx="3074" cy="6060"/>
              </a:xfrm>
            </p:grpSpPr>
            <p:grpSp>
              <p:nvGrpSpPr>
                <p:cNvPr id="33" name="组合 32"/>
                <p:cNvGrpSpPr/>
                <p:nvPr/>
              </p:nvGrpSpPr>
              <p:grpSpPr>
                <a:xfrm>
                  <a:off x="5579" y="2836"/>
                  <a:ext cx="2481" cy="1378"/>
                  <a:chOff x="5579" y="2836"/>
                  <a:chExt cx="2481" cy="1378"/>
                </a:xfrm>
              </p:grpSpPr>
              <p:sp>
                <p:nvSpPr>
                  <p:cNvPr id="7" name="文本框 6"/>
                  <p:cNvSpPr txBox="1"/>
                  <p:nvPr/>
                </p:nvSpPr>
                <p:spPr>
                  <a:xfrm>
                    <a:off x="7048" y="3145"/>
                    <a:ext cx="1012" cy="580"/>
                  </a:xfrm>
                  <a:prstGeom prst="rect">
                    <a:avLst/>
                  </a:prstGeom>
                  <a:noFill/>
                </p:spPr>
                <p:txBody>
                  <a:bodyPr wrap="none" rtlCol="0" anchor="t">
                    <a:spAutoFit/>
                  </a:bodyPr>
                  <a:lstStyle/>
                  <a:p>
                    <a:r>
                      <a:rPr lang="zh-CN" b="1">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手机</a:t>
                    </a:r>
                    <a:endParaRPr lang="zh-CN" altLang="en-US" b="1">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p:txBody>
              </p:sp>
              <p:grpSp>
                <p:nvGrpSpPr>
                  <p:cNvPr id="24" name="组合 23"/>
                  <p:cNvGrpSpPr/>
                  <p:nvPr/>
                </p:nvGrpSpPr>
                <p:grpSpPr>
                  <a:xfrm>
                    <a:off x="5579" y="2836"/>
                    <a:ext cx="1469" cy="1379"/>
                    <a:chOff x="10959" y="7848"/>
                    <a:chExt cx="1469" cy="1379"/>
                  </a:xfrm>
                </p:grpSpPr>
                <p:sp>
                  <p:nvSpPr>
                    <p:cNvPr id="23" name="椭圆 22"/>
                    <p:cNvSpPr/>
                    <p:nvPr/>
                  </p:nvSpPr>
                  <p:spPr>
                    <a:xfrm>
                      <a:off x="10959" y="7848"/>
                      <a:ext cx="1379" cy="13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手机"/>
                    <p:cNvPicPr>
                      <a:picLocks noChangeAspect="1"/>
                    </p:cNvPicPr>
                    <p:nvPr/>
                  </p:nvPicPr>
                  <p:blipFill>
                    <a:blip r:embed="rId5"/>
                    <a:stretch>
                      <a:fillRect/>
                    </a:stretch>
                  </p:blipFill>
                  <p:spPr>
                    <a:xfrm>
                      <a:off x="11199" y="7923"/>
                      <a:ext cx="1229" cy="1229"/>
                    </a:xfrm>
                    <a:prstGeom prst="rect">
                      <a:avLst/>
                    </a:prstGeom>
                  </p:spPr>
                </p:pic>
              </p:grpSp>
            </p:grpSp>
            <p:grpSp>
              <p:nvGrpSpPr>
                <p:cNvPr id="34" name="组合 33"/>
                <p:cNvGrpSpPr/>
                <p:nvPr/>
              </p:nvGrpSpPr>
              <p:grpSpPr>
                <a:xfrm>
                  <a:off x="6043" y="5221"/>
                  <a:ext cx="2522" cy="1334"/>
                  <a:chOff x="6043" y="5518"/>
                  <a:chExt cx="2522" cy="1334"/>
                </a:xfrm>
              </p:grpSpPr>
              <p:sp>
                <p:nvSpPr>
                  <p:cNvPr id="8" name="文本框 7"/>
                  <p:cNvSpPr txBox="1"/>
                  <p:nvPr/>
                </p:nvSpPr>
                <p:spPr>
                  <a:xfrm>
                    <a:off x="7551" y="5895"/>
                    <a:ext cx="1014" cy="580"/>
                  </a:xfrm>
                  <a:prstGeom prst="rect">
                    <a:avLst/>
                  </a:prstGeom>
                  <a:noFill/>
                </p:spPr>
                <p:txBody>
                  <a:bodyPr wrap="none" rtlCol="0" anchor="t">
                    <a:spAutoFit/>
                  </a:bodyPr>
                  <a:lstStyle/>
                  <a:p>
                    <a:r>
                      <a:rPr lang="en-US" b="1">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QQ</a:t>
                    </a:r>
                    <a:r>
                      <a:rPr lang="zh-CN" b="1">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群</a:t>
                    </a:r>
                    <a:endParaRPr lang="zh-CN" altLang="en-US" b="1">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p:txBody>
              </p:sp>
              <p:pic>
                <p:nvPicPr>
                  <p:cNvPr id="19" name="图片 18" descr="QQ"/>
                  <p:cNvPicPr>
                    <a:picLocks noChangeAspect="1"/>
                  </p:cNvPicPr>
                  <p:nvPr/>
                </p:nvPicPr>
                <p:blipFill>
                  <a:blip r:embed="rId6"/>
                  <a:stretch>
                    <a:fillRect/>
                  </a:stretch>
                </p:blipFill>
                <p:spPr>
                  <a:xfrm>
                    <a:off x="6043" y="5518"/>
                    <a:ext cx="1335" cy="1335"/>
                  </a:xfrm>
                  <a:prstGeom prst="rect">
                    <a:avLst/>
                  </a:prstGeom>
                </p:spPr>
              </p:pic>
            </p:grpSp>
            <p:grpSp>
              <p:nvGrpSpPr>
                <p:cNvPr id="32" name="组合 31"/>
                <p:cNvGrpSpPr/>
                <p:nvPr/>
              </p:nvGrpSpPr>
              <p:grpSpPr>
                <a:xfrm>
                  <a:off x="5491" y="7562"/>
                  <a:ext cx="2931" cy="1334"/>
                  <a:chOff x="5491" y="7562"/>
                  <a:chExt cx="2931" cy="1334"/>
                </a:xfrm>
              </p:grpSpPr>
              <p:sp>
                <p:nvSpPr>
                  <p:cNvPr id="9" name="文本框 8"/>
                  <p:cNvSpPr txBox="1"/>
                  <p:nvPr/>
                </p:nvSpPr>
                <p:spPr>
                  <a:xfrm>
                    <a:off x="7048" y="7939"/>
                    <a:ext cx="1374" cy="580"/>
                  </a:xfrm>
                  <a:prstGeom prst="rect">
                    <a:avLst/>
                  </a:prstGeom>
                  <a:noFill/>
                </p:spPr>
                <p:txBody>
                  <a:bodyPr wrap="none" rtlCol="0" anchor="t">
                    <a:spAutoFit/>
                  </a:bodyPr>
                  <a:lstStyle/>
                  <a:p>
                    <a:r>
                      <a:rPr lang="zh-CN" b="1">
                        <a:solidFill>
                          <a:schemeClr val="tx1">
                            <a:lumMod val="85000"/>
                            <a:lumOff val="15000"/>
                          </a:schemeClr>
                        </a:solidFill>
                        <a:latin typeface="黑体" panose="02010609060101010101" charset="-122"/>
                        <a:ea typeface="黑体" panose="02010609060101010101" charset="-122"/>
                        <a:cs typeface="黑体" panose="02010609060101010101" charset="-122"/>
                        <a:sym typeface="+mn-ea"/>
                      </a:rPr>
                      <a:t>微信群</a:t>
                    </a:r>
                    <a:endParaRPr lang="zh-CN" altLang="en-US" b="1">
                      <a:solidFill>
                        <a:schemeClr val="tx1">
                          <a:lumMod val="85000"/>
                          <a:lumOff val="15000"/>
                        </a:schemeClr>
                      </a:solidFill>
                      <a:latin typeface="黑体" panose="02010609060101010101" charset="-122"/>
                      <a:ea typeface="黑体" panose="02010609060101010101" charset="-122"/>
                      <a:cs typeface="黑体" panose="02010609060101010101" charset="-122"/>
                      <a:sym typeface="+mn-ea"/>
                    </a:endParaRPr>
                  </a:p>
                </p:txBody>
              </p:sp>
              <p:grpSp>
                <p:nvGrpSpPr>
                  <p:cNvPr id="22" name="组合 21"/>
                  <p:cNvGrpSpPr/>
                  <p:nvPr/>
                </p:nvGrpSpPr>
                <p:grpSpPr>
                  <a:xfrm>
                    <a:off x="5491" y="7562"/>
                    <a:ext cx="1335" cy="1335"/>
                    <a:chOff x="12463" y="7954"/>
                    <a:chExt cx="1758" cy="1758"/>
                  </a:xfrm>
                </p:grpSpPr>
                <p:sp>
                  <p:nvSpPr>
                    <p:cNvPr id="21" name="椭圆 20"/>
                    <p:cNvSpPr/>
                    <p:nvPr/>
                  </p:nvSpPr>
                  <p:spPr>
                    <a:xfrm>
                      <a:off x="12463" y="7954"/>
                      <a:ext cx="1758" cy="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微信"/>
                    <p:cNvPicPr>
                      <a:picLocks noChangeAspect="1"/>
                    </p:cNvPicPr>
                    <p:nvPr/>
                  </p:nvPicPr>
                  <p:blipFill>
                    <a:blip r:embed="rId7"/>
                    <a:stretch>
                      <a:fillRect/>
                    </a:stretch>
                  </p:blipFill>
                  <p:spPr>
                    <a:xfrm>
                      <a:off x="12463" y="7954"/>
                      <a:ext cx="1757" cy="1757"/>
                    </a:xfrm>
                    <a:prstGeom prst="rect">
                      <a:avLst/>
                    </a:prstGeom>
                  </p:spPr>
                </p:pic>
              </p:grpSp>
            </p:grpSp>
          </p:grpSp>
        </p:grpSp>
        <p:grpSp>
          <p:nvGrpSpPr>
            <p:cNvPr id="39" name="组合 38"/>
            <p:cNvGrpSpPr/>
            <p:nvPr/>
          </p:nvGrpSpPr>
          <p:grpSpPr>
            <a:xfrm>
              <a:off x="9992" y="4779"/>
              <a:ext cx="7498" cy="2034"/>
              <a:chOff x="9992" y="4779"/>
              <a:chExt cx="7498" cy="2034"/>
            </a:xfrm>
          </p:grpSpPr>
          <p:sp>
            <p:nvSpPr>
              <p:cNvPr id="2" name="文本框 1"/>
              <p:cNvSpPr txBox="1"/>
              <p:nvPr/>
            </p:nvSpPr>
            <p:spPr>
              <a:xfrm>
                <a:off x="13336" y="4779"/>
                <a:ext cx="4154" cy="2034"/>
              </a:xfrm>
              <a:prstGeom prst="rect">
                <a:avLst/>
              </a:prstGeom>
              <a:noFill/>
              <a:ln w="9525">
                <a:noFill/>
              </a:ln>
            </p:spPr>
            <p:txBody>
              <a:bodyPr wrap="square">
                <a:spAutoFit/>
              </a:bodyPr>
              <a:lstStyle/>
              <a:p>
                <a:pPr indent="0" algn="just">
                  <a:lnSpc>
                    <a:spcPct val="130000"/>
                  </a:lnSpc>
                </a:pPr>
                <a:r>
                  <a:rPr lang="zh-CN" b="0">
                    <a:solidFill>
                      <a:schemeClr val="tx1">
                        <a:lumMod val="75000"/>
                        <a:lumOff val="25000"/>
                      </a:schemeClr>
                    </a:solidFill>
                    <a:latin typeface="黑体" panose="02010609060101010101" charset="-122"/>
                    <a:ea typeface="黑体" panose="02010609060101010101" charset="-122"/>
                    <a:cs typeface="黑体" panose="02010609060101010101" charset="-122"/>
                  </a:rPr>
                  <a:t>以班级为单位开展</a:t>
                </a:r>
                <a:r>
                  <a:rPr lang="zh-CN" sz="2000" b="1">
                    <a:solidFill>
                      <a:srgbClr val="CD3A27"/>
                    </a:solidFill>
                    <a:latin typeface="黑体" panose="02010609060101010101" charset="-122"/>
                    <a:ea typeface="黑体" panose="02010609060101010101" charset="-122"/>
                    <a:cs typeface="黑体" panose="02010609060101010101" charset="-122"/>
                  </a:rPr>
                  <a:t>线上班会</a:t>
                </a:r>
                <a:r>
                  <a:rPr lang="zh-CN" b="0">
                    <a:solidFill>
                      <a:schemeClr val="tx1">
                        <a:lumMod val="75000"/>
                        <a:lumOff val="25000"/>
                      </a:schemeClr>
                    </a:solidFill>
                    <a:latin typeface="黑体" panose="02010609060101010101" charset="-122"/>
                    <a:ea typeface="黑体" panose="02010609060101010101" charset="-122"/>
                    <a:cs typeface="黑体" panose="02010609060101010101" charset="-122"/>
                  </a:rPr>
                  <a:t>，进行学习及健康情况</a:t>
                </a:r>
                <a:r>
                  <a:rPr lang="zh-CN" sz="2000" b="1">
                    <a:solidFill>
                      <a:srgbClr val="CD3A27"/>
                    </a:solidFill>
                    <a:latin typeface="黑体" panose="02010609060101010101" charset="-122"/>
                    <a:ea typeface="黑体" panose="02010609060101010101" charset="-122"/>
                    <a:cs typeface="黑体" panose="02010609060101010101" charset="-122"/>
                  </a:rPr>
                  <a:t>监督</a:t>
                </a:r>
                <a:r>
                  <a:rPr lang="zh-CN" b="0">
                    <a:solidFill>
                      <a:schemeClr val="tx1">
                        <a:lumMod val="75000"/>
                        <a:lumOff val="25000"/>
                      </a:schemeClr>
                    </a:solidFill>
                    <a:latin typeface="黑体" panose="02010609060101010101" charset="-122"/>
                    <a:ea typeface="黑体" panose="02010609060101010101" charset="-122"/>
                    <a:cs typeface="黑体" panose="02010609060101010101" charset="-122"/>
                  </a:rPr>
                  <a:t>。</a:t>
                </a:r>
                <a:endParaRPr lang="zh-CN" altLang="en-US" b="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sp>
            <p:nvSpPr>
              <p:cNvPr id="38" name="虚尾箭头 37"/>
              <p:cNvSpPr/>
              <p:nvPr/>
            </p:nvSpPr>
            <p:spPr>
              <a:xfrm>
                <a:off x="9992" y="4843"/>
                <a:ext cx="2848" cy="1954"/>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8"/>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1000" fill="hold"/>
                                        <p:tgtEl>
                                          <p:spTgt spid="40"/>
                                        </p:tgtEl>
                                        <p:attrNameLst>
                                          <p:attrName>ppt_x</p:attrName>
                                        </p:attrNameLst>
                                      </p:cBhvr>
                                      <p:tavLst>
                                        <p:tav tm="0">
                                          <p:val>
                                            <p:strVal val="#ppt_x-.2"/>
                                          </p:val>
                                        </p:tav>
                                        <p:tav tm="100000">
                                          <p:val>
                                            <p:strVal val="#ppt_x"/>
                                          </p:val>
                                        </p:tav>
                                      </p:tavLst>
                                    </p:anim>
                                    <p:anim calcmode="lin" valueType="num">
                                      <p:cBhvr>
                                        <p:cTn id="12" dur="1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13"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sp>
        <p:nvSpPr>
          <p:cNvPr id="43" name="椭圆 42"/>
          <p:cNvSpPr/>
          <p:nvPr/>
        </p:nvSpPr>
        <p:spPr>
          <a:xfrm>
            <a:off x="-30480" y="6534785"/>
            <a:ext cx="12222480" cy="60960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14" charset="0"/>
              <a:cs typeface="14" charset="0"/>
            </a:endParaRPr>
          </a:p>
        </p:txBody>
      </p:sp>
      <p:grpSp>
        <p:nvGrpSpPr>
          <p:cNvPr id="18" name="组合 17"/>
          <p:cNvGrpSpPr/>
          <p:nvPr/>
        </p:nvGrpSpPr>
        <p:grpSpPr>
          <a:xfrm>
            <a:off x="4406583" y="462915"/>
            <a:ext cx="3380105" cy="558800"/>
            <a:chOff x="6940" y="633"/>
            <a:chExt cx="5323" cy="880"/>
          </a:xfrm>
        </p:grpSpPr>
        <p:sp>
          <p:nvSpPr>
            <p:cNvPr id="16" name="圆角矩形 15"/>
            <p:cNvSpPr/>
            <p:nvPr/>
          </p:nvSpPr>
          <p:spPr>
            <a:xfrm>
              <a:off x="6940" y="633"/>
              <a:ext cx="5323"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11" y="686"/>
              <a:ext cx="4760" cy="774"/>
            </a:xfrm>
            <a:prstGeom prst="rect">
              <a:avLst/>
            </a:prstGeom>
            <a:noFill/>
          </p:spPr>
          <p:txBody>
            <a:bodyPr wrap="square" rtlCol="0">
              <a:spAutoFit/>
            </a:bodyPr>
            <a:lstStyle/>
            <a:p>
              <a:pPr algn="dist"/>
              <a:r>
                <a:rPr lang="zh-CN" altLang="en-US" sz="2600">
                  <a:solidFill>
                    <a:srgbClr val="CD3A27"/>
                  </a:solidFill>
                  <a:latin typeface="黑体" panose="02010609060101010101" charset="-122"/>
                  <a:ea typeface="黑体" panose="02010609060101010101" charset="-122"/>
                  <a:cs typeface="幼圆" panose="02010509060101010101" charset="-122"/>
                </a:rPr>
                <a:t>搭建线上教学平台</a:t>
              </a:r>
              <a:endParaRPr lang="zh-CN" altLang="en-US" sz="2600">
                <a:solidFill>
                  <a:srgbClr val="CD3A27"/>
                </a:solidFill>
                <a:latin typeface="黑体" panose="02010609060101010101" charset="-122"/>
                <a:ea typeface="黑体" panose="02010609060101010101" charset="-122"/>
                <a:cs typeface="幼圆" panose="02010509060101010101" charset="-122"/>
              </a:endParaRPr>
            </a:p>
          </p:txBody>
        </p:sp>
      </p:grpSp>
      <p:grpSp>
        <p:nvGrpSpPr>
          <p:cNvPr id="2" name="组合 1"/>
          <p:cNvGrpSpPr/>
          <p:nvPr/>
        </p:nvGrpSpPr>
        <p:grpSpPr>
          <a:xfrm>
            <a:off x="7620" y="13970"/>
            <a:ext cx="12184380" cy="5885180"/>
            <a:chOff x="12" y="22"/>
            <a:chExt cx="19188" cy="9268"/>
          </a:xfrm>
        </p:grpSpPr>
        <p:grpSp>
          <p:nvGrpSpPr>
            <p:cNvPr id="23" name="组合 22"/>
            <p:cNvGrpSpPr/>
            <p:nvPr/>
          </p:nvGrpSpPr>
          <p:grpSpPr>
            <a:xfrm>
              <a:off x="756" y="3404"/>
              <a:ext cx="17708" cy="5886"/>
              <a:chOff x="756" y="2609"/>
              <a:chExt cx="17708" cy="5886"/>
            </a:xfrm>
          </p:grpSpPr>
          <p:sp>
            <p:nvSpPr>
              <p:cNvPr id="21" name="任意多边形 20"/>
              <p:cNvSpPr/>
              <p:nvPr/>
            </p:nvSpPr>
            <p:spPr>
              <a:xfrm>
                <a:off x="2826" y="3261"/>
                <a:ext cx="14220" cy="2364"/>
              </a:xfrm>
              <a:custGeom>
                <a:avLst/>
                <a:gdLst>
                  <a:gd name="connisteX0" fmla="*/ 0 w 9029700"/>
                  <a:gd name="connsiteY0" fmla="*/ 1399782 h 1501382"/>
                  <a:gd name="connisteX1" fmla="*/ 2870200 w 9029700"/>
                  <a:gd name="connsiteY1" fmla="*/ 523482 h 1501382"/>
                  <a:gd name="connisteX2" fmla="*/ 4699000 w 9029700"/>
                  <a:gd name="connsiteY2" fmla="*/ 1171182 h 1501382"/>
                  <a:gd name="connisteX3" fmla="*/ 6375400 w 9029700"/>
                  <a:gd name="connsiteY3" fmla="*/ 2782 h 1501382"/>
                  <a:gd name="connisteX4" fmla="*/ 9029700 w 9029700"/>
                  <a:gd name="connsiteY4" fmla="*/ 1501382 h 1501382"/>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9029700" h="1501383">
                    <a:moveTo>
                      <a:pt x="0" y="1399783"/>
                    </a:moveTo>
                    <a:cubicBezTo>
                      <a:pt x="537210" y="1211823"/>
                      <a:pt x="1930400" y="569203"/>
                      <a:pt x="2870200" y="523483"/>
                    </a:cubicBezTo>
                    <a:cubicBezTo>
                      <a:pt x="3810000" y="477763"/>
                      <a:pt x="3997960" y="1275323"/>
                      <a:pt x="4699000" y="1171183"/>
                    </a:cubicBezTo>
                    <a:cubicBezTo>
                      <a:pt x="5400040" y="1067043"/>
                      <a:pt x="5509260" y="-63257"/>
                      <a:pt x="6375400" y="2783"/>
                    </a:cubicBezTo>
                    <a:cubicBezTo>
                      <a:pt x="7241540" y="68823"/>
                      <a:pt x="8532495" y="1178168"/>
                      <a:pt x="9029700" y="1501383"/>
                    </a:cubicBezTo>
                  </a:path>
                </a:pathLst>
              </a:custGeom>
              <a:noFill/>
              <a:ln w="28575" cmpd="sng">
                <a:solidFill>
                  <a:srgbClr val="16AA1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56" y="7345"/>
                <a:ext cx="3408" cy="1151"/>
              </a:xfrm>
              <a:prstGeom prst="rect">
                <a:avLst/>
              </a:prstGeom>
              <a:noFill/>
            </p:spPr>
            <p:txBody>
              <a:bodyPr wrap="square" rtlCol="0" anchor="t">
                <a:spAutoFit/>
              </a:bodyPr>
              <a:lstStyle/>
              <a:p>
                <a:pPr fontAlgn="auto">
                  <a:lnSpc>
                    <a:spcPct val="130000"/>
                  </a:lnSpc>
                </a:pPr>
                <a:r>
                  <a:rPr lang="zh-CN" sz="1600">
                    <a:latin typeface="黑体" panose="02010609060101010101" charset="-122"/>
                    <a:ea typeface="黑体" panose="02010609060101010101" charset="-122"/>
                    <a:cs typeface="黑体" panose="02010609060101010101" charset="-122"/>
                    <a:sym typeface="+mn-ea"/>
                  </a:rPr>
                  <a:t>各课程任课教师搭建完成线上教学平台。</a:t>
                </a:r>
                <a:endParaRPr lang="zh-CN" altLang="en-US" sz="1600">
                  <a:latin typeface="黑体" panose="02010609060101010101" charset="-122"/>
                  <a:ea typeface="黑体" panose="02010609060101010101" charset="-122"/>
                  <a:cs typeface="黑体" panose="02010609060101010101" charset="-122"/>
                  <a:sym typeface="+mn-ea"/>
                </a:endParaRPr>
              </a:p>
            </p:txBody>
          </p:sp>
          <p:sp>
            <p:nvSpPr>
              <p:cNvPr id="6" name="文本框 5"/>
              <p:cNvSpPr txBox="1"/>
              <p:nvPr/>
            </p:nvSpPr>
            <p:spPr>
              <a:xfrm>
                <a:off x="6136" y="5705"/>
                <a:ext cx="3408" cy="2159"/>
              </a:xfrm>
              <a:prstGeom prst="rect">
                <a:avLst/>
              </a:prstGeom>
              <a:noFill/>
            </p:spPr>
            <p:txBody>
              <a:bodyPr wrap="square" rtlCol="0" anchor="t">
                <a:spAutoFit/>
              </a:bodyPr>
              <a:lstStyle/>
              <a:p>
                <a:pPr fontAlgn="auto">
                  <a:lnSpc>
                    <a:spcPct val="130000"/>
                  </a:lnSpc>
                </a:pPr>
                <a:r>
                  <a:rPr lang="zh-CN" altLang="en-US" sz="1600">
                    <a:latin typeface="黑体" panose="02010609060101010101" charset="-122"/>
                    <a:ea typeface="黑体" panose="02010609060101010101" charset="-122"/>
                    <a:cs typeface="黑体" panose="02010609060101010101" charset="-122"/>
                    <a:sym typeface="+mn-ea"/>
                  </a:rPr>
                  <a:t>对</a:t>
                </a:r>
                <a:r>
                  <a:rPr lang="zh-CN" sz="1600">
                    <a:latin typeface="黑体" panose="02010609060101010101" charset="-122"/>
                    <a:ea typeface="黑体" panose="02010609060101010101" charset="-122"/>
                    <a:cs typeface="黑体" panose="02010609060101010101" charset="-122"/>
                    <a:sym typeface="+mn-ea"/>
                  </a:rPr>
                  <a:t>教师进行指导，利用国家、省、校立项建设的微课等优质教学资源开展线上教学。</a:t>
                </a:r>
                <a:endParaRPr lang="zh-CN" altLang="en-US" sz="1600"/>
              </a:p>
            </p:txBody>
          </p:sp>
          <p:sp>
            <p:nvSpPr>
              <p:cNvPr id="7" name="文本框 6"/>
              <p:cNvSpPr txBox="1"/>
              <p:nvPr/>
            </p:nvSpPr>
            <p:spPr>
              <a:xfrm>
                <a:off x="11376" y="4606"/>
                <a:ext cx="3408" cy="2159"/>
              </a:xfrm>
              <a:prstGeom prst="rect">
                <a:avLst/>
              </a:prstGeom>
              <a:noFill/>
            </p:spPr>
            <p:txBody>
              <a:bodyPr wrap="square" rtlCol="0" anchor="t">
                <a:spAutoFit/>
              </a:bodyPr>
              <a:lstStyle/>
              <a:p>
                <a:pPr indent="0" fontAlgn="auto">
                  <a:lnSpc>
                    <a:spcPct val="130000"/>
                  </a:lnSpc>
                </a:pPr>
                <a:r>
                  <a:rPr lang="zh-CN" sz="1600">
                    <a:latin typeface="黑体" panose="02010609060101010101" charset="-122"/>
                    <a:ea typeface="黑体" panose="02010609060101010101" charset="-122"/>
                    <a:cs typeface="黑体" panose="02010609060101010101" charset="-122"/>
                    <a:sym typeface="+mn-ea"/>
                  </a:rPr>
                  <a:t>各课程任课教师上传有关学习资料，供学生自主学习，并做好线上开课准备。</a:t>
                </a:r>
                <a:endParaRPr lang="zh-CN" altLang="en-US" sz="1600">
                  <a:latin typeface="黑体" panose="02010609060101010101" charset="-122"/>
                  <a:ea typeface="黑体" panose="02010609060101010101" charset="-122"/>
                  <a:cs typeface="黑体" panose="02010609060101010101" charset="-122"/>
                  <a:sym typeface="+mn-ea"/>
                </a:endParaRPr>
              </a:p>
            </p:txBody>
          </p:sp>
          <p:sp>
            <p:nvSpPr>
              <p:cNvPr id="8" name="文本框 7"/>
              <p:cNvSpPr txBox="1"/>
              <p:nvPr/>
            </p:nvSpPr>
            <p:spPr>
              <a:xfrm>
                <a:off x="15856" y="7009"/>
                <a:ext cx="2608" cy="1151"/>
              </a:xfrm>
              <a:prstGeom prst="rect">
                <a:avLst/>
              </a:prstGeom>
              <a:noFill/>
            </p:spPr>
            <p:txBody>
              <a:bodyPr wrap="square" rtlCol="0" anchor="t">
                <a:spAutoFit/>
              </a:bodyPr>
              <a:lstStyle/>
              <a:p>
                <a:pPr indent="0" fontAlgn="auto">
                  <a:lnSpc>
                    <a:spcPct val="130000"/>
                  </a:lnSpc>
                </a:pPr>
                <a:r>
                  <a:rPr lang="zh-CN" sz="1600">
                    <a:latin typeface="黑体" panose="02010609060101010101" charset="-122"/>
                    <a:ea typeface="黑体" panose="02010609060101010101" charset="-122"/>
                    <a:cs typeface="黑体" panose="02010609060101010101" charset="-122"/>
                    <a:sym typeface="+mn-ea"/>
                  </a:rPr>
                  <a:t>正式开始线上教学工作。</a:t>
                </a:r>
                <a:endParaRPr lang="zh-CN" altLang="en-US" sz="1600">
                  <a:latin typeface="黑体" panose="02010609060101010101" charset="-122"/>
                  <a:ea typeface="黑体" panose="02010609060101010101" charset="-122"/>
                  <a:cs typeface="黑体" panose="02010609060101010101" charset="-122"/>
                  <a:sym typeface="+mn-ea"/>
                </a:endParaRPr>
              </a:p>
            </p:txBody>
          </p:sp>
          <p:pic>
            <p:nvPicPr>
              <p:cNvPr id="40" name="图片 39" descr="2e0b735f98c8462f73fe66895941176c"/>
              <p:cNvPicPr>
                <a:picLocks noChangeAspect="1"/>
              </p:cNvPicPr>
              <p:nvPr/>
            </p:nvPicPr>
            <p:blipFill>
              <a:blip r:embed="rId4"/>
              <a:srcRect l="3788" t="31568" r="2576" b="24699"/>
              <a:stretch>
                <a:fillRect/>
              </a:stretch>
            </p:blipFill>
            <p:spPr>
              <a:xfrm>
                <a:off x="1199" y="5251"/>
                <a:ext cx="2522" cy="1178"/>
              </a:xfrm>
              <a:prstGeom prst="rect">
                <a:avLst/>
              </a:prstGeom>
            </p:spPr>
          </p:pic>
          <p:sp>
            <p:nvSpPr>
              <p:cNvPr id="9" name="文本框 8"/>
              <p:cNvSpPr txBox="1"/>
              <p:nvPr/>
            </p:nvSpPr>
            <p:spPr>
              <a:xfrm>
                <a:off x="1670" y="6765"/>
                <a:ext cx="1581" cy="580"/>
              </a:xfrm>
              <a:prstGeom prst="rect">
                <a:avLst/>
              </a:prstGeom>
              <a:noFill/>
            </p:spPr>
            <p:txBody>
              <a:bodyPr wrap="square" rtlCol="0">
                <a:spAutoFit/>
              </a:bodyPr>
              <a:lstStyle/>
              <a:p>
                <a:r>
                  <a:rPr lang="en-US" altLang="zh-CN" b="1">
                    <a:solidFill>
                      <a:srgbClr val="CD3A27"/>
                    </a:solidFill>
                  </a:rPr>
                  <a:t>X</a:t>
                </a:r>
                <a:r>
                  <a:rPr lang="zh-CN" altLang="en-US" b="1">
                    <a:solidFill>
                      <a:srgbClr val="CD3A27"/>
                    </a:solidFill>
                  </a:rPr>
                  <a:t>月</a:t>
                </a:r>
                <a:r>
                  <a:rPr lang="en-US" altLang="zh-CN" b="1">
                    <a:solidFill>
                      <a:srgbClr val="CD3A27"/>
                    </a:solidFill>
                  </a:rPr>
                  <a:t>X</a:t>
                </a:r>
                <a:r>
                  <a:rPr lang="zh-CN" altLang="en-US" b="1">
                    <a:solidFill>
                      <a:srgbClr val="CD3A27"/>
                    </a:solidFill>
                  </a:rPr>
                  <a:t>日</a:t>
                </a:r>
                <a:endParaRPr lang="zh-CN" altLang="en-US" b="1">
                  <a:solidFill>
                    <a:srgbClr val="CD3A27"/>
                  </a:solidFill>
                </a:endParaRPr>
              </a:p>
            </p:txBody>
          </p:sp>
          <p:sp>
            <p:nvSpPr>
              <p:cNvPr id="10" name="文本框 9"/>
              <p:cNvSpPr txBox="1"/>
              <p:nvPr/>
            </p:nvSpPr>
            <p:spPr>
              <a:xfrm>
                <a:off x="7050" y="5125"/>
                <a:ext cx="1581" cy="580"/>
              </a:xfrm>
              <a:prstGeom prst="rect">
                <a:avLst/>
              </a:prstGeom>
              <a:noFill/>
            </p:spPr>
            <p:txBody>
              <a:bodyPr wrap="square" rtlCol="0">
                <a:spAutoFit/>
              </a:bodyPr>
              <a:lstStyle/>
              <a:p>
                <a:r>
                  <a:rPr lang="en-US" altLang="zh-CN" b="1">
                    <a:solidFill>
                      <a:srgbClr val="CD3A27"/>
                    </a:solidFill>
                  </a:rPr>
                  <a:t>X</a:t>
                </a:r>
                <a:r>
                  <a:rPr lang="zh-CN" altLang="en-US" b="1">
                    <a:solidFill>
                      <a:srgbClr val="CD3A27"/>
                    </a:solidFill>
                  </a:rPr>
                  <a:t>月</a:t>
                </a:r>
                <a:r>
                  <a:rPr lang="en-US" altLang="zh-CN" b="1">
                    <a:solidFill>
                      <a:srgbClr val="CD3A27"/>
                    </a:solidFill>
                  </a:rPr>
                  <a:t>X</a:t>
                </a:r>
                <a:r>
                  <a:rPr lang="zh-CN" altLang="en-US" b="1">
                    <a:solidFill>
                      <a:srgbClr val="CD3A27"/>
                    </a:solidFill>
                  </a:rPr>
                  <a:t>日</a:t>
                </a:r>
                <a:endParaRPr lang="zh-CN" altLang="en-US" b="1">
                  <a:solidFill>
                    <a:srgbClr val="CD3A27"/>
                  </a:solidFill>
                </a:endParaRPr>
              </a:p>
            </p:txBody>
          </p:sp>
          <p:sp>
            <p:nvSpPr>
              <p:cNvPr id="11" name="文本框 10"/>
              <p:cNvSpPr txBox="1"/>
              <p:nvPr/>
            </p:nvSpPr>
            <p:spPr>
              <a:xfrm>
                <a:off x="12290" y="4026"/>
                <a:ext cx="1581" cy="580"/>
              </a:xfrm>
              <a:prstGeom prst="rect">
                <a:avLst/>
              </a:prstGeom>
              <a:noFill/>
            </p:spPr>
            <p:txBody>
              <a:bodyPr wrap="square" rtlCol="0">
                <a:spAutoFit/>
              </a:bodyPr>
              <a:lstStyle/>
              <a:p>
                <a:r>
                  <a:rPr lang="en-US" altLang="zh-CN" b="1">
                    <a:solidFill>
                      <a:srgbClr val="CD3A27"/>
                    </a:solidFill>
                  </a:rPr>
                  <a:t>X</a:t>
                </a:r>
                <a:r>
                  <a:rPr lang="zh-CN" altLang="en-US" b="1">
                    <a:solidFill>
                      <a:srgbClr val="CD3A27"/>
                    </a:solidFill>
                  </a:rPr>
                  <a:t>月</a:t>
                </a:r>
                <a:r>
                  <a:rPr lang="en-US" altLang="zh-CN" b="1">
                    <a:solidFill>
                      <a:srgbClr val="CD3A27"/>
                    </a:solidFill>
                  </a:rPr>
                  <a:t>X</a:t>
                </a:r>
                <a:r>
                  <a:rPr lang="zh-CN" altLang="en-US" b="1">
                    <a:solidFill>
                      <a:srgbClr val="CD3A27"/>
                    </a:solidFill>
                  </a:rPr>
                  <a:t>日</a:t>
                </a:r>
                <a:endParaRPr lang="zh-CN" altLang="en-US" b="1">
                  <a:solidFill>
                    <a:srgbClr val="CD3A27"/>
                  </a:solidFill>
                </a:endParaRPr>
              </a:p>
            </p:txBody>
          </p:sp>
          <p:sp>
            <p:nvSpPr>
              <p:cNvPr id="15" name="文本框 14"/>
              <p:cNvSpPr txBox="1"/>
              <p:nvPr/>
            </p:nvSpPr>
            <p:spPr>
              <a:xfrm>
                <a:off x="16370" y="6429"/>
                <a:ext cx="1581" cy="580"/>
              </a:xfrm>
              <a:prstGeom prst="rect">
                <a:avLst/>
              </a:prstGeom>
              <a:noFill/>
            </p:spPr>
            <p:txBody>
              <a:bodyPr wrap="square" rtlCol="0">
                <a:spAutoFit/>
              </a:bodyPr>
              <a:lstStyle/>
              <a:p>
                <a:r>
                  <a:rPr lang="en-US" altLang="zh-CN" b="1">
                    <a:solidFill>
                      <a:srgbClr val="CD3A27"/>
                    </a:solidFill>
                  </a:rPr>
                  <a:t>X</a:t>
                </a:r>
                <a:r>
                  <a:rPr lang="zh-CN" altLang="en-US" b="1">
                    <a:solidFill>
                      <a:srgbClr val="CD3A27"/>
                    </a:solidFill>
                  </a:rPr>
                  <a:t>月</a:t>
                </a:r>
                <a:r>
                  <a:rPr lang="en-US" altLang="zh-CN" b="1">
                    <a:solidFill>
                      <a:srgbClr val="CD3A27"/>
                    </a:solidFill>
                  </a:rPr>
                  <a:t>X</a:t>
                </a:r>
                <a:r>
                  <a:rPr lang="zh-CN" altLang="en-US" b="1">
                    <a:solidFill>
                      <a:srgbClr val="CD3A27"/>
                    </a:solidFill>
                  </a:rPr>
                  <a:t>日</a:t>
                </a:r>
                <a:endParaRPr lang="zh-CN" altLang="en-US" b="1">
                  <a:solidFill>
                    <a:srgbClr val="CD3A27"/>
                  </a:solidFill>
                </a:endParaRPr>
              </a:p>
            </p:txBody>
          </p:sp>
          <p:pic>
            <p:nvPicPr>
              <p:cNvPr id="17" name="图片 16" descr="2e0b735f98c8462f73fe66895941176c"/>
              <p:cNvPicPr>
                <a:picLocks noChangeAspect="1"/>
              </p:cNvPicPr>
              <p:nvPr/>
            </p:nvPicPr>
            <p:blipFill>
              <a:blip r:embed="rId4"/>
              <a:srcRect l="3788" t="31568" r="2576" b="24699"/>
              <a:stretch>
                <a:fillRect/>
              </a:stretch>
            </p:blipFill>
            <p:spPr>
              <a:xfrm>
                <a:off x="6579" y="3727"/>
                <a:ext cx="2522" cy="1178"/>
              </a:xfrm>
              <a:prstGeom prst="rect">
                <a:avLst/>
              </a:prstGeom>
            </p:spPr>
          </p:pic>
          <p:pic>
            <p:nvPicPr>
              <p:cNvPr id="19" name="图片 18" descr="2e0b735f98c8462f73fe66895941176c"/>
              <p:cNvPicPr>
                <a:picLocks noChangeAspect="1"/>
              </p:cNvPicPr>
              <p:nvPr/>
            </p:nvPicPr>
            <p:blipFill>
              <a:blip r:embed="rId4"/>
              <a:srcRect l="3788" t="31568" r="2576" b="24699"/>
              <a:stretch>
                <a:fillRect/>
              </a:stretch>
            </p:blipFill>
            <p:spPr>
              <a:xfrm>
                <a:off x="11819" y="2609"/>
                <a:ext cx="2522" cy="1178"/>
              </a:xfrm>
              <a:prstGeom prst="rect">
                <a:avLst/>
              </a:prstGeom>
            </p:spPr>
          </p:pic>
          <p:pic>
            <p:nvPicPr>
              <p:cNvPr id="20" name="图片 19" descr="2e0b735f98c8462f73fe66895941176c"/>
              <p:cNvPicPr>
                <a:picLocks noChangeAspect="1"/>
              </p:cNvPicPr>
              <p:nvPr/>
            </p:nvPicPr>
            <p:blipFill>
              <a:blip r:embed="rId4"/>
              <a:srcRect l="3788" t="31568" r="2576" b="24699"/>
              <a:stretch>
                <a:fillRect/>
              </a:stretch>
            </p:blipFill>
            <p:spPr>
              <a:xfrm>
                <a:off x="15899" y="5055"/>
                <a:ext cx="2522" cy="1178"/>
              </a:xfrm>
              <a:prstGeom prst="rect">
                <a:avLst/>
              </a:prstGeom>
            </p:spPr>
          </p:pic>
        </p:grpSp>
        <p:pic>
          <p:nvPicPr>
            <p:cNvPr id="38" name="图片 37" descr="191126卡通飞机"/>
            <p:cNvPicPr>
              <a:picLocks noChangeAspect="1"/>
            </p:cNvPicPr>
            <p:nvPr/>
          </p:nvPicPr>
          <p:blipFill>
            <a:blip r:embed="rId5"/>
            <a:stretch>
              <a:fillRect/>
            </a:stretch>
          </p:blipFill>
          <p:spPr>
            <a:xfrm rot="20340000" flipH="1">
              <a:off x="15063" y="2039"/>
              <a:ext cx="3092" cy="2058"/>
            </a:xfrm>
            <a:prstGeom prst="rect">
              <a:avLst/>
            </a:prstGeom>
          </p:spPr>
        </p:pic>
        <p:pic>
          <p:nvPicPr>
            <p:cNvPr id="25" name="图片 24" descr="5ac3bd0ac20ac"/>
            <p:cNvPicPr>
              <a:picLocks noChangeAspect="1"/>
            </p:cNvPicPr>
            <p:nvPr/>
          </p:nvPicPr>
          <p:blipFill>
            <a:blip r:embed="rId6"/>
            <a:srcRect t="76276" b="2350"/>
            <a:stretch>
              <a:fillRect/>
            </a:stretch>
          </p:blipFill>
          <p:spPr>
            <a:xfrm flipV="1">
              <a:off x="12" y="22"/>
              <a:ext cx="19188" cy="1655"/>
            </a:xfrm>
            <a:prstGeom prst="rect">
              <a:avLst/>
            </a:prstGeom>
          </p:spPr>
        </p:pic>
      </p:grpSp>
    </p:spTree>
    <p:custDataLst>
      <p:tags r:id="rId7"/>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A12"/>
        </a:solidFill>
        <a:effectLst/>
      </p:bgPr>
    </p:bg>
    <p:spTree>
      <p:nvGrpSpPr>
        <p:cNvPr id="1" name=""/>
        <p:cNvGrpSpPr/>
        <p:nvPr/>
      </p:nvGrpSpPr>
      <p:grpSpPr>
        <a:xfrm>
          <a:off x="0" y="0"/>
          <a:ext cx="0" cy="0"/>
          <a:chOff x="0" y="0"/>
          <a:chExt cx="0" cy="0"/>
        </a:xfrm>
      </p:grpSpPr>
      <p:sp>
        <p:nvSpPr>
          <p:cNvPr id="11" name="椭圆 10"/>
          <p:cNvSpPr/>
          <p:nvPr/>
        </p:nvSpPr>
        <p:spPr>
          <a:xfrm>
            <a:off x="-30480" y="6534785"/>
            <a:ext cx="12222480" cy="609600"/>
          </a:xfrm>
          <a:prstGeom prst="ellipse">
            <a:avLst/>
          </a:prstGeom>
          <a:solidFill>
            <a:srgbClr val="EBB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14" charset="0"/>
              <a:cs typeface="14" charset="0"/>
            </a:endParaRPr>
          </a:p>
        </p:txBody>
      </p:sp>
      <p:grpSp>
        <p:nvGrpSpPr>
          <p:cNvPr id="14" name="组合 13"/>
          <p:cNvGrpSpPr/>
          <p:nvPr/>
        </p:nvGrpSpPr>
        <p:grpSpPr>
          <a:xfrm>
            <a:off x="-30480" y="13970"/>
            <a:ext cx="12212320" cy="6844030"/>
            <a:chOff x="0" y="0"/>
            <a:chExt cx="19232" cy="10778"/>
          </a:xfrm>
        </p:grpSpPr>
        <p:pic>
          <p:nvPicPr>
            <p:cNvPr id="12" name="图片 11" descr="121121e"/>
            <p:cNvPicPr>
              <a:picLocks noChangeAspect="1"/>
            </p:cNvPicPr>
            <p:nvPr>
              <p:custDataLst>
                <p:tags r:id="rId1"/>
              </p:custDataLst>
            </p:nvPr>
          </p:nvPicPr>
          <p:blipFill>
            <a:blip r:embed="rId2">
              <a:lum bright="-6000" contrast="-6000"/>
            </a:blip>
            <a:stretch>
              <a:fillRect/>
            </a:stretch>
          </p:blipFill>
          <p:spPr>
            <a:xfrm>
              <a:off x="0" y="0"/>
              <a:ext cx="10792" cy="10778"/>
            </a:xfrm>
            <a:prstGeom prst="rect">
              <a:avLst/>
            </a:prstGeom>
          </p:spPr>
        </p:pic>
        <p:pic>
          <p:nvPicPr>
            <p:cNvPr id="13" name="图片 12" descr="121121e"/>
            <p:cNvPicPr>
              <a:picLocks noChangeAspect="1"/>
            </p:cNvPicPr>
            <p:nvPr>
              <p:custDataLst>
                <p:tags r:id="rId3"/>
              </p:custDataLst>
            </p:nvPr>
          </p:nvPicPr>
          <p:blipFill>
            <a:blip r:embed="rId2">
              <a:lum bright="-6000" contrast="-6000"/>
            </a:blip>
            <a:srcRect r="21794"/>
            <a:stretch>
              <a:fillRect/>
            </a:stretch>
          </p:blipFill>
          <p:spPr>
            <a:xfrm>
              <a:off x="10792" y="0"/>
              <a:ext cx="8440" cy="10778"/>
            </a:xfrm>
            <a:prstGeom prst="rect">
              <a:avLst/>
            </a:prstGeom>
          </p:spPr>
        </p:pic>
      </p:grpSp>
      <p:grpSp>
        <p:nvGrpSpPr>
          <p:cNvPr id="18" name="组合 17"/>
          <p:cNvGrpSpPr/>
          <p:nvPr/>
        </p:nvGrpSpPr>
        <p:grpSpPr>
          <a:xfrm>
            <a:off x="3716715" y="448945"/>
            <a:ext cx="4758569" cy="610870"/>
            <a:chOff x="7386" y="686"/>
            <a:chExt cx="3781" cy="962"/>
          </a:xfrm>
        </p:grpSpPr>
        <p:sp>
          <p:nvSpPr>
            <p:cNvPr id="16" name="圆角矩形 15"/>
            <p:cNvSpPr/>
            <p:nvPr/>
          </p:nvSpPr>
          <p:spPr>
            <a:xfrm>
              <a:off x="7386" y="727"/>
              <a:ext cx="3781" cy="8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551" y="686"/>
              <a:ext cx="3451" cy="962"/>
            </a:xfrm>
            <a:prstGeom prst="rect">
              <a:avLst/>
            </a:prstGeom>
            <a:noFill/>
          </p:spPr>
          <p:txBody>
            <a:bodyPr wrap="square" rtlCol="0">
              <a:spAutoFit/>
            </a:bodyPr>
            <a:lstStyle/>
            <a:p>
              <a:pPr indent="0" algn="ctr">
                <a:lnSpc>
                  <a:spcPct val="130000"/>
                </a:lnSpc>
              </a:pPr>
              <a:r>
                <a:rPr lang="zh-CN" sz="2600">
                  <a:solidFill>
                    <a:srgbClr val="CD3A27"/>
                  </a:solidFill>
                  <a:latin typeface="黑体" panose="02010609060101010101" charset="-122"/>
                  <a:ea typeface="黑体" panose="02010609060101010101" charset="-122"/>
                  <a:sym typeface="+mn-ea"/>
                </a:rPr>
                <a:t>根据教学预案开展线上教学</a:t>
              </a:r>
              <a:endParaRPr lang="zh-CN" altLang="en-US" sz="2600">
                <a:solidFill>
                  <a:srgbClr val="CD3A27"/>
                </a:solidFill>
                <a:latin typeface="黑体" panose="02010609060101010101" charset="-122"/>
                <a:ea typeface="黑体" panose="02010609060101010101" charset="-122"/>
                <a:cs typeface="幼圆" panose="02010509060101010101" charset="-122"/>
                <a:sym typeface="+mn-ea"/>
              </a:endParaRPr>
            </a:p>
          </p:txBody>
        </p:sp>
      </p:grpSp>
      <p:grpSp>
        <p:nvGrpSpPr>
          <p:cNvPr id="2" name="组合 1"/>
          <p:cNvGrpSpPr/>
          <p:nvPr/>
        </p:nvGrpSpPr>
        <p:grpSpPr>
          <a:xfrm>
            <a:off x="385445" y="1336675"/>
            <a:ext cx="11721465" cy="4989830"/>
            <a:chOff x="607" y="2105"/>
            <a:chExt cx="18459" cy="7858"/>
          </a:xfrm>
        </p:grpSpPr>
        <p:pic>
          <p:nvPicPr>
            <p:cNvPr id="9" name="图片 8" descr="儿童书上看书 书上躺着"/>
            <p:cNvPicPr>
              <a:picLocks noChangeAspect="1"/>
            </p:cNvPicPr>
            <p:nvPr/>
          </p:nvPicPr>
          <p:blipFill>
            <a:blip r:embed="rId4"/>
            <a:srcRect l="15518" t="5723" r="9978"/>
            <a:stretch>
              <a:fillRect/>
            </a:stretch>
          </p:blipFill>
          <p:spPr>
            <a:xfrm>
              <a:off x="10286" y="2105"/>
              <a:ext cx="8781" cy="7858"/>
            </a:xfrm>
            <a:prstGeom prst="rect">
              <a:avLst/>
            </a:prstGeom>
          </p:spPr>
        </p:pic>
        <p:grpSp>
          <p:nvGrpSpPr>
            <p:cNvPr id="19" name="组合 18"/>
            <p:cNvGrpSpPr/>
            <p:nvPr/>
          </p:nvGrpSpPr>
          <p:grpSpPr>
            <a:xfrm>
              <a:off x="607" y="3683"/>
              <a:ext cx="9926" cy="4702"/>
              <a:chOff x="607" y="3842"/>
              <a:chExt cx="9926" cy="4702"/>
            </a:xfrm>
          </p:grpSpPr>
          <p:sp>
            <p:nvSpPr>
              <p:cNvPr id="3" name="文本框 2"/>
              <p:cNvSpPr txBox="1"/>
              <p:nvPr/>
            </p:nvSpPr>
            <p:spPr>
              <a:xfrm>
                <a:off x="607" y="6702"/>
                <a:ext cx="9924" cy="1843"/>
              </a:xfrm>
              <a:prstGeom prst="rect">
                <a:avLst/>
              </a:prstGeom>
              <a:noFill/>
              <a:ln w="9525">
                <a:noFill/>
              </a:ln>
            </p:spPr>
            <p:txBody>
              <a:bodyPr wrap="square">
                <a:spAutoFit/>
              </a:bodyPr>
              <a:lstStyle/>
              <a:p>
                <a:pPr marL="285750" indent="-285750" fontAlgn="auto">
                  <a:lnSpc>
                    <a:spcPct val="130000"/>
                  </a:lnSpc>
                  <a:buFont typeface="Wingdings" panose="05000000000000000000" charset="0"/>
                  <a:buChar char="Ø"/>
                </a:pPr>
                <a:r>
                  <a:rPr lang="zh-CN" b="0">
                    <a:solidFill>
                      <a:schemeClr val="tx1"/>
                    </a:solidFill>
                    <a:latin typeface="黑体" panose="02010609060101010101" charset="-122"/>
                    <a:ea typeface="黑体" panose="02010609060101010101" charset="-122"/>
                  </a:rPr>
                  <a:t>开展线上答疑和辅导，根据学生在线学习过程中暴露或在批阅检测练习中发现的共性问题，做好线上集中答疑辅导也要针对少数学生出现问题做好个性化辅导。</a:t>
                </a:r>
                <a:endParaRPr lang="zh-CN" altLang="en-US" b="0">
                  <a:solidFill>
                    <a:schemeClr val="tx1"/>
                  </a:solidFill>
                  <a:latin typeface="黑体" panose="02010609060101010101" charset="-122"/>
                  <a:ea typeface="黑体" panose="02010609060101010101" charset="-122"/>
                </a:endParaRPr>
              </a:p>
            </p:txBody>
          </p:sp>
          <p:sp>
            <p:nvSpPr>
              <p:cNvPr id="8" name="文本框 7"/>
              <p:cNvSpPr txBox="1"/>
              <p:nvPr/>
            </p:nvSpPr>
            <p:spPr>
              <a:xfrm>
                <a:off x="607" y="5272"/>
                <a:ext cx="9927" cy="1276"/>
              </a:xfrm>
              <a:prstGeom prst="rect">
                <a:avLst/>
              </a:prstGeom>
              <a:noFill/>
            </p:spPr>
            <p:txBody>
              <a:bodyPr wrap="square" rtlCol="0" anchor="t">
                <a:spAutoFit/>
              </a:bodyPr>
              <a:lstStyle/>
              <a:p>
                <a:pPr marL="285750" indent="-285750" fontAlgn="auto">
                  <a:lnSpc>
                    <a:spcPct val="130000"/>
                  </a:lnSpc>
                  <a:buFont typeface="Wingdings" panose="05000000000000000000" charset="0"/>
                  <a:buChar char="Ø"/>
                </a:pPr>
                <a:r>
                  <a:rPr lang="zh-CN">
                    <a:latin typeface="黑体" panose="02010609060101010101" charset="-122"/>
                    <a:ea typeface="黑体" panose="02010609060101010101" charset="-122"/>
                    <a:sym typeface="+mn-ea"/>
                  </a:rPr>
                  <a:t>授课教师通过直播教学、微课点播、在线测试、内容推送等方式实施教学。</a:t>
                </a:r>
                <a:endParaRPr lang="zh-CN" altLang="en-US">
                  <a:latin typeface="黑体" panose="02010609060101010101" charset="-122"/>
                  <a:ea typeface="黑体" panose="02010609060101010101" charset="-122"/>
                  <a:sym typeface="+mn-ea"/>
                </a:endParaRPr>
              </a:p>
            </p:txBody>
          </p:sp>
          <p:sp>
            <p:nvSpPr>
              <p:cNvPr id="17" name="文本框 16"/>
              <p:cNvSpPr txBox="1"/>
              <p:nvPr/>
            </p:nvSpPr>
            <p:spPr>
              <a:xfrm>
                <a:off x="607" y="3842"/>
                <a:ext cx="9678" cy="1276"/>
              </a:xfrm>
              <a:prstGeom prst="rect">
                <a:avLst/>
              </a:prstGeom>
              <a:noFill/>
            </p:spPr>
            <p:txBody>
              <a:bodyPr wrap="square" rtlCol="0" anchor="t">
                <a:spAutoFit/>
              </a:bodyPr>
              <a:lstStyle/>
              <a:p>
                <a:pPr marL="285750" indent="-285750" algn="just">
                  <a:lnSpc>
                    <a:spcPct val="130000"/>
                  </a:lnSpc>
                  <a:buFont typeface="Wingdings" panose="05000000000000000000" charset="0"/>
                  <a:buChar char="Ø"/>
                </a:pPr>
                <a:r>
                  <a:rPr lang="zh-CN" altLang="en-US">
                    <a:latin typeface="黑体" panose="02010609060101010101" charset="-122"/>
                    <a:ea typeface="黑体" panose="02010609060101010101" charset="-122"/>
                    <a:sym typeface="+mn-ea"/>
                  </a:rPr>
                  <a:t>认真做好教育云平台学生账号登录排查工作，确保学生顺利的登录教育云平台网站。</a:t>
                </a:r>
                <a:endParaRPr lang="zh-CN" altLang="en-US">
                  <a:latin typeface="黑体" panose="02010609060101010101" charset="-122"/>
                  <a:ea typeface="黑体" panose="02010609060101010101" charset="-122"/>
                  <a:sym typeface="+mn-ea"/>
                </a:endParaRPr>
              </a:p>
            </p:txBody>
          </p:sp>
        </p:grpSp>
      </p:grpSp>
    </p:spTree>
    <p:custDataLst>
      <p:tags r:id="rId5"/>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PLACING_PICTURE_USER_VIEWPORT" val="{&quot;height&quot;:10778,&quot;width&quot;:10792}"/>
</p:tagLst>
</file>

<file path=ppt/tags/tag101.xml><?xml version="1.0" encoding="utf-8"?>
<p:tagLst xmlns:p="http://schemas.openxmlformats.org/presentationml/2006/main">
  <p:tag name="KSO_WM_UNIT_PLACING_PICTURE_USER_VIEWPORT" val="{&quot;height&quot;:10778,&quot;width&quot;:8440}"/>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UNIT_PLACING_PICTURE_USER_VIEWPORT" val="{&quot;height&quot;:10778,&quot;width&quot;:10792}"/>
</p:tagLst>
</file>

<file path=ppt/tags/tag104.xml><?xml version="1.0" encoding="utf-8"?>
<p:tagLst xmlns:p="http://schemas.openxmlformats.org/presentationml/2006/main">
  <p:tag name="KSO_WM_UNIT_PLACING_PICTURE_USER_VIEWPORT" val="{&quot;height&quot;:10778,&quot;width&quot;:8440}"/>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UNIT_PLACING_PICTURE_USER_VIEWPORT" val="{&quot;height&quot;:10778,&quot;width&quot;:10792}"/>
</p:tagLst>
</file>

<file path=ppt/tags/tag107.xml><?xml version="1.0" encoding="utf-8"?>
<p:tagLst xmlns:p="http://schemas.openxmlformats.org/presentationml/2006/main">
  <p:tag name="KSO_WM_UNIT_PLACING_PICTURE_USER_VIEWPORT" val="{&quot;height&quot;:10778,&quot;width&quot;:8440}"/>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UNIT_PLACING_PICTURE_USER_VIEWPORT" val="{&quot;height&quot;:10778,&quot;width&quot;:10792}"/>
</p:tagLst>
</file>

<file path=ppt/tags/tag65.xml><?xml version="1.0" encoding="utf-8"?>
<p:tagLst xmlns:p="http://schemas.openxmlformats.org/presentationml/2006/main">
  <p:tag name="KSO_WM_UNIT_PLACING_PICTURE_USER_VIEWPORT" val="{&quot;height&quot;:10778,&quot;width&quot;:8440}"/>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UNIT_PLACING_PICTURE_USER_VIEWPORT" val="{&quot;height&quot;:10778,&quot;width&quot;:10792}"/>
</p:tagLst>
</file>

<file path=ppt/tags/tag68.xml><?xml version="1.0" encoding="utf-8"?>
<p:tagLst xmlns:p="http://schemas.openxmlformats.org/presentationml/2006/main">
  <p:tag name="KSO_WM_UNIT_PLACING_PICTURE_USER_VIEWPORT" val="{&quot;height&quot;:10778,&quot;width&quot;:8440}"/>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PLACING_PICTURE_USER_VIEWPORT" val="{&quot;height&quot;:10778,&quot;width&quot;:10792}"/>
</p:tagLst>
</file>

<file path=ppt/tags/tag71.xml><?xml version="1.0" encoding="utf-8"?>
<p:tagLst xmlns:p="http://schemas.openxmlformats.org/presentationml/2006/main">
  <p:tag name="KSO_WM_UNIT_PLACING_PICTURE_USER_VIEWPORT" val="{&quot;height&quot;:10778,&quot;width&quot;:8440}"/>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UNIT_PLACING_PICTURE_USER_VIEWPORT" val="{&quot;height&quot;:10778,&quot;width&quot;:10792}"/>
</p:tagLst>
</file>

<file path=ppt/tags/tag74.xml><?xml version="1.0" encoding="utf-8"?>
<p:tagLst xmlns:p="http://schemas.openxmlformats.org/presentationml/2006/main">
  <p:tag name="KSO_WM_UNIT_PLACING_PICTURE_USER_VIEWPORT" val="{&quot;height&quot;:10778,&quot;width&quot;:8440}"/>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UNIT_PLACING_PICTURE_USER_VIEWPORT" val="{&quot;height&quot;:10778,&quot;width&quot;:10792}"/>
</p:tagLst>
</file>

<file path=ppt/tags/tag77.xml><?xml version="1.0" encoding="utf-8"?>
<p:tagLst xmlns:p="http://schemas.openxmlformats.org/presentationml/2006/main">
  <p:tag name="KSO_WM_UNIT_PLACING_PICTURE_USER_VIEWPORT" val="{&quot;height&quot;:10778,&quot;width&quot;:8440}"/>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UNIT_PLACING_PICTURE_USER_VIEWPORT" val="{&quot;height&quot;:10778,&quot;width&quot;:1079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PLACING_PICTURE_USER_VIEWPORT" val="{&quot;height&quot;:10778,&quot;width&quot;:8440}"/>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UNIT_PLACING_PICTURE_USER_VIEWPORT" val="{&quot;height&quot;:10778,&quot;width&quot;:10792}"/>
</p:tagLst>
</file>

<file path=ppt/tags/tag83.xml><?xml version="1.0" encoding="utf-8"?>
<p:tagLst xmlns:p="http://schemas.openxmlformats.org/presentationml/2006/main">
  <p:tag name="KSO_WM_UNIT_PLACING_PICTURE_USER_VIEWPORT" val="{&quot;height&quot;:10778,&quot;width&quot;:8440}"/>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PLACING_PICTURE_USER_VIEWPORT" val="{&quot;height&quot;:10778,&quot;width&quot;:10792}"/>
</p:tagLst>
</file>

<file path=ppt/tags/tag86.xml><?xml version="1.0" encoding="utf-8"?>
<p:tagLst xmlns:p="http://schemas.openxmlformats.org/presentationml/2006/main">
  <p:tag name="KSO_WM_UNIT_PLACING_PICTURE_USER_VIEWPORT" val="{&quot;height&quot;:10778,&quot;width&quot;:8440}"/>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UNIT_PLACING_PICTURE_USER_VIEWPORT" val="{&quot;height&quot;:10778,&quot;width&quot;:10792}"/>
</p:tagLst>
</file>

<file path=ppt/tags/tag89.xml><?xml version="1.0" encoding="utf-8"?>
<p:tagLst xmlns:p="http://schemas.openxmlformats.org/presentationml/2006/main">
  <p:tag name="KSO_WM_UNIT_PLACING_PICTURE_USER_VIEWPORT" val="{&quot;height&quot;:10778,&quot;width&quot;:844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UNIT_PLACING_PICTURE_USER_VIEWPORT" val="{&quot;height&quot;:10778,&quot;width&quot;:10792}"/>
</p:tagLst>
</file>

<file path=ppt/tags/tag92.xml><?xml version="1.0" encoding="utf-8"?>
<p:tagLst xmlns:p="http://schemas.openxmlformats.org/presentationml/2006/main">
  <p:tag name="KSO_WM_UNIT_PLACING_PICTURE_USER_VIEWPORT" val="{&quot;height&quot;:10778,&quot;width&quot;:8440}"/>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UNIT_PLACING_PICTURE_USER_VIEWPORT" val="{&quot;height&quot;:10778,&quot;width&quot;:10792}"/>
</p:tagLst>
</file>

<file path=ppt/tags/tag95.xml><?xml version="1.0" encoding="utf-8"?>
<p:tagLst xmlns:p="http://schemas.openxmlformats.org/presentationml/2006/main">
  <p:tag name="KSO_WM_UNIT_PLACING_PICTURE_USER_VIEWPORT" val="{&quot;height&quot;:10778,&quot;width&quot;:8440}"/>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UNIT_PLACING_PICTURE_USER_VIEWPORT" val="{&quot;height&quot;:10778,&quot;width&quot;:10792}"/>
</p:tagLst>
</file>

<file path=ppt/tags/tag98.xml><?xml version="1.0" encoding="utf-8"?>
<p:tagLst xmlns:p="http://schemas.openxmlformats.org/presentationml/2006/main">
  <p:tag name="KSO_WM_UNIT_PLACING_PICTURE_USER_VIEWPORT" val="{&quot;height&quot;:10778,&quot;width&quot;:8440}"/>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1831</Words>
  <Application>WPS 文字</Application>
  <PresentationFormat>宽屏</PresentationFormat>
  <Paragraphs>127</Paragraphs>
  <Slides>17</Slides>
  <Notes>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17</vt:i4>
      </vt:variant>
    </vt:vector>
  </HeadingPairs>
  <TitlesOfParts>
    <vt:vector size="33" baseType="lpstr">
      <vt:lpstr>Arial</vt:lpstr>
      <vt:lpstr>方正书宋_GBK</vt:lpstr>
      <vt:lpstr>Wingdings</vt:lpstr>
      <vt:lpstr>微软雅黑</vt:lpstr>
      <vt:lpstr>汉仪旗黑KW</vt:lpstr>
      <vt:lpstr>黑体</vt:lpstr>
      <vt:lpstr>汉仪中黑KW</vt:lpstr>
      <vt:lpstr>幼圆</vt:lpstr>
      <vt:lpstr>14</vt:lpstr>
      <vt:lpstr>Wingdings</vt:lpstr>
      <vt:lpstr>宋体</vt:lpstr>
      <vt:lpstr>Arial Unicode MS</vt:lpstr>
      <vt:lpstr>汉仪书宋二KW</vt:lpstr>
      <vt:lpstr>华文宋体</vt:lpstr>
      <vt:lpstr>苹方-简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hylan</cp:lastModifiedBy>
  <cp:revision>125</cp:revision>
  <dcterms:created xsi:type="dcterms:W3CDTF">2020-07-07T14:51:24Z</dcterms:created>
  <dcterms:modified xsi:type="dcterms:W3CDTF">2020-07-07T14:51:24Z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2052-2.0.1.3256</vt:lpwstr>
  </property>
</Properties>
</file>